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Futura Bold" panose="020B0604020202020204" charset="0"/>
      <p:regular r:id="rId17"/>
    </p:embeddedFont>
    <p:embeddedFont>
      <p:font typeface="Varela Round" panose="00000500000000000000" pitchFamily="2" charset="-79"/>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94622" autoAdjust="0"/>
  </p:normalViewPr>
  <p:slideViewPr>
    <p:cSldViewPr>
      <p:cViewPr varScale="1">
        <p:scale>
          <a:sx n="47" d="100"/>
          <a:sy n="47" d="100"/>
        </p:scale>
        <p:origin x="55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544043" y="274557"/>
            <a:ext cx="4904463" cy="2452232"/>
          </a:xfrm>
          <a:custGeom>
            <a:avLst/>
            <a:gdLst/>
            <a:ahLst/>
            <a:cxnLst/>
            <a:rect l="l" t="t" r="r" b="b"/>
            <a:pathLst>
              <a:path w="4904463" h="2452232">
                <a:moveTo>
                  <a:pt x="0" y="0"/>
                </a:moveTo>
                <a:lnTo>
                  <a:pt x="4904464" y="0"/>
                </a:lnTo>
                <a:lnTo>
                  <a:pt x="4904464" y="2452232"/>
                </a:lnTo>
                <a:lnTo>
                  <a:pt x="0" y="2452232"/>
                </a:lnTo>
                <a:lnTo>
                  <a:pt x="0" y="0"/>
                </a:lnTo>
                <a:close/>
              </a:path>
            </a:pathLst>
          </a:custGeom>
          <a:blipFill>
            <a:blip r:embed="rId10"/>
            <a:stretch>
              <a:fillRect/>
            </a:stretch>
          </a:blipFill>
        </p:spPr>
      </p:sp>
      <p:sp>
        <p:nvSpPr>
          <p:cNvPr id="11" name="Freeform 11"/>
          <p:cNvSpPr/>
          <p:nvPr/>
        </p:nvSpPr>
        <p:spPr>
          <a:xfrm>
            <a:off x="7866519" y="6434833"/>
            <a:ext cx="2554961" cy="1563636"/>
          </a:xfrm>
          <a:custGeom>
            <a:avLst/>
            <a:gdLst/>
            <a:ahLst/>
            <a:cxnLst/>
            <a:rect l="l" t="t" r="r" b="b"/>
            <a:pathLst>
              <a:path w="2554961" h="1563636">
                <a:moveTo>
                  <a:pt x="0" y="0"/>
                </a:moveTo>
                <a:lnTo>
                  <a:pt x="2554962" y="0"/>
                </a:lnTo>
                <a:lnTo>
                  <a:pt x="2554962" y="1563636"/>
                </a:lnTo>
                <a:lnTo>
                  <a:pt x="0" y="1563636"/>
                </a:lnTo>
                <a:lnTo>
                  <a:pt x="0" y="0"/>
                </a:lnTo>
                <a:close/>
              </a:path>
            </a:pathLst>
          </a:custGeom>
          <a:blipFill>
            <a:blip r:embed="rId11"/>
            <a:stretch>
              <a:fillRect/>
            </a:stretch>
          </a:blipFill>
        </p:spPr>
      </p:sp>
      <p:sp>
        <p:nvSpPr>
          <p:cNvPr id="12" name="TextBox 12"/>
          <p:cNvSpPr txBox="1"/>
          <p:nvPr/>
        </p:nvSpPr>
        <p:spPr>
          <a:xfrm>
            <a:off x="3327384" y="1084177"/>
            <a:ext cx="11633233" cy="730969"/>
          </a:xfrm>
          <a:prstGeom prst="rect">
            <a:avLst/>
          </a:prstGeom>
        </p:spPr>
        <p:txBody>
          <a:bodyPr lIns="0" tIns="0" rIns="0" bIns="0" rtlCol="0" anchor="t">
            <a:spAutoFit/>
          </a:bodyPr>
          <a:lstStyle/>
          <a:p>
            <a:pPr algn="ctr">
              <a:lnSpc>
                <a:spcPts val="5695"/>
              </a:lnSpc>
            </a:pPr>
            <a:r>
              <a:rPr lang="en-US" sz="6399" b="1" dirty="0">
                <a:solidFill>
                  <a:schemeClr val="accent6">
                    <a:lumMod val="75000"/>
                  </a:schemeClr>
                </a:solidFill>
                <a:latin typeface="Futura Bold"/>
                <a:ea typeface="Futura Bold"/>
                <a:cs typeface="Futura Bold"/>
                <a:sym typeface="Futura Bold"/>
              </a:rPr>
              <a:t>PROJECT PRESENTATION</a:t>
            </a:r>
          </a:p>
        </p:txBody>
      </p:sp>
      <p:sp>
        <p:nvSpPr>
          <p:cNvPr id="13" name="TextBox 13"/>
          <p:cNvSpPr txBox="1"/>
          <p:nvPr/>
        </p:nvSpPr>
        <p:spPr>
          <a:xfrm>
            <a:off x="11292316" y="8991600"/>
            <a:ext cx="6995684" cy="494030"/>
          </a:xfrm>
          <a:prstGeom prst="rect">
            <a:avLst/>
          </a:prstGeom>
        </p:spPr>
        <p:txBody>
          <a:bodyPr lIns="0" tIns="0" rIns="0" bIns="0" rtlCol="0" anchor="t">
            <a:spAutoFit/>
          </a:bodyPr>
          <a:lstStyle/>
          <a:p>
            <a:pPr algn="ctr">
              <a:lnSpc>
                <a:spcPts val="3699"/>
              </a:lnSpc>
            </a:pPr>
            <a:r>
              <a:rPr lang="en-US" sz="3699" dirty="0">
                <a:solidFill>
                  <a:schemeClr val="tx1">
                    <a:lumMod val="95000"/>
                    <a:lumOff val="5000"/>
                  </a:schemeClr>
                </a:solidFill>
                <a:latin typeface="Varela Round"/>
                <a:ea typeface="Varela Round"/>
                <a:cs typeface="Varela Round"/>
                <a:sym typeface="Varela Round"/>
              </a:rPr>
              <a:t>Name- Prashanta Upadhyay</a:t>
            </a:r>
          </a:p>
        </p:txBody>
      </p:sp>
      <p:sp>
        <p:nvSpPr>
          <p:cNvPr id="14" name="TextBox 14"/>
          <p:cNvSpPr txBox="1"/>
          <p:nvPr/>
        </p:nvSpPr>
        <p:spPr>
          <a:xfrm>
            <a:off x="323619" y="3868238"/>
            <a:ext cx="17640761" cy="1996509"/>
          </a:xfrm>
          <a:prstGeom prst="rect">
            <a:avLst/>
          </a:prstGeom>
        </p:spPr>
        <p:txBody>
          <a:bodyPr lIns="0" tIns="0" rIns="0" bIns="0" rtlCol="0" anchor="t">
            <a:spAutoFit/>
          </a:bodyPr>
          <a:lstStyle/>
          <a:p>
            <a:pPr algn="ctr">
              <a:lnSpc>
                <a:spcPts val="8347"/>
              </a:lnSpc>
              <a:spcBef>
                <a:spcPct val="0"/>
              </a:spcBef>
            </a:pPr>
            <a:r>
              <a:rPr lang="en-US" sz="5962" b="1" dirty="0">
                <a:solidFill>
                  <a:schemeClr val="accent3">
                    <a:lumMod val="50000"/>
                  </a:schemeClr>
                </a:solidFill>
                <a:latin typeface="Futura Bold"/>
                <a:ea typeface="Futura Bold"/>
                <a:cs typeface="Futura Bold"/>
                <a:sym typeface="Futura Bold"/>
              </a:rPr>
              <a:t>ELECTVIZ ELECTION DATA VISUALIZATION FOR MEDIA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59668" y="7841434"/>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863799" y="1028701"/>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05363" y="7429987"/>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04145" y="8924926"/>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9411444" y="2372775"/>
            <a:ext cx="6904881" cy="3867451"/>
          </a:xfrm>
          <a:custGeom>
            <a:avLst/>
            <a:gdLst/>
            <a:ahLst/>
            <a:cxnLst/>
            <a:rect l="l" t="t" r="r" b="b"/>
            <a:pathLst>
              <a:path w="6904881" h="3867451">
                <a:moveTo>
                  <a:pt x="0" y="0"/>
                </a:moveTo>
                <a:lnTo>
                  <a:pt x="6904881" y="0"/>
                </a:lnTo>
                <a:lnTo>
                  <a:pt x="6904881" y="3867451"/>
                </a:lnTo>
                <a:lnTo>
                  <a:pt x="0" y="3867451"/>
                </a:lnTo>
                <a:lnTo>
                  <a:pt x="0" y="0"/>
                </a:lnTo>
                <a:close/>
              </a:path>
            </a:pathLst>
          </a:custGeom>
          <a:blipFill>
            <a:blip r:embed="rId8"/>
            <a:stretch>
              <a:fillRect/>
            </a:stretch>
          </a:blipFill>
        </p:spPr>
      </p:sp>
      <p:sp>
        <p:nvSpPr>
          <p:cNvPr id="11" name="TextBox 11"/>
          <p:cNvSpPr txBox="1"/>
          <p:nvPr/>
        </p:nvSpPr>
        <p:spPr>
          <a:xfrm>
            <a:off x="4396815" y="605323"/>
            <a:ext cx="8960375" cy="577081"/>
          </a:xfrm>
          <a:prstGeom prst="rect">
            <a:avLst/>
          </a:prstGeom>
        </p:spPr>
        <p:txBody>
          <a:bodyPr lIns="0" tIns="0" rIns="0" bIns="0" rtlCol="0" anchor="t">
            <a:spAutoFit/>
          </a:bodyPr>
          <a:lstStyle/>
          <a:p>
            <a:pPr algn="ctr">
              <a:lnSpc>
                <a:spcPts val="4450"/>
              </a:lnSpc>
            </a:pPr>
            <a:r>
              <a:rPr lang="en-US" sz="5000" b="1" dirty="0">
                <a:solidFill>
                  <a:schemeClr val="accent3">
                    <a:lumMod val="50000"/>
                  </a:schemeClr>
                </a:solidFill>
                <a:latin typeface="Futura Bold"/>
                <a:ea typeface="Futura Bold"/>
                <a:cs typeface="Futura Bold"/>
                <a:sym typeface="Futura Bold"/>
              </a:rPr>
              <a:t>OPINION POLLS</a:t>
            </a:r>
          </a:p>
        </p:txBody>
      </p:sp>
      <p:sp>
        <p:nvSpPr>
          <p:cNvPr id="12" name="TextBox 12"/>
          <p:cNvSpPr txBox="1"/>
          <p:nvPr/>
        </p:nvSpPr>
        <p:spPr>
          <a:xfrm>
            <a:off x="2009329" y="2203965"/>
            <a:ext cx="6421041" cy="4565802"/>
          </a:xfrm>
          <a:prstGeom prst="rect">
            <a:avLst/>
          </a:prstGeom>
        </p:spPr>
        <p:txBody>
          <a:bodyPr lIns="0" tIns="0" rIns="0" bIns="0" rtlCol="0" anchor="t">
            <a:spAutoFit/>
          </a:bodyPr>
          <a:lstStyle/>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Displays pre-election poll predictions from various agencies.</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Compares predicted vs actual seats/votes.</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Shows public perception before results.</a:t>
            </a:r>
          </a:p>
          <a:p>
            <a:pPr algn="l">
              <a:lnSpc>
                <a:spcPts val="4480"/>
              </a:lnSpc>
            </a:pPr>
            <a:endParaRPr lang="en-US" sz="3200">
              <a:latin typeface="Arial" panose="020B0604020202020204" pitchFamily="34" charset="0"/>
              <a:ea typeface="Varela Round"/>
              <a:cs typeface="Arial" panose="020B0604020202020204" pitchFamily="34" charset="0"/>
              <a:sym typeface="Varela Round"/>
            </a:endParaRPr>
          </a:p>
        </p:txBody>
      </p:sp>
      <p:sp>
        <p:nvSpPr>
          <p:cNvPr id="13" name="TextBox 13"/>
          <p:cNvSpPr txBox="1"/>
          <p:nvPr/>
        </p:nvSpPr>
        <p:spPr>
          <a:xfrm>
            <a:off x="2009329" y="6826508"/>
            <a:ext cx="11361007" cy="1680396"/>
          </a:xfrm>
          <a:prstGeom prst="rect">
            <a:avLst/>
          </a:prstGeom>
        </p:spPr>
        <p:txBody>
          <a:bodyPr lIns="0" tIns="0" rIns="0" bIns="0" rtlCol="0" anchor="t">
            <a:spAutoFit/>
          </a:bodyPr>
          <a:lstStyle/>
          <a:p>
            <a:pPr algn="ctr">
              <a:lnSpc>
                <a:spcPts val="4480"/>
              </a:lnSpc>
            </a:pPr>
            <a:r>
              <a:rPr lang="en-US" sz="3200">
                <a:latin typeface="Arial" panose="020B0604020202020204" pitchFamily="34" charset="0"/>
                <a:ea typeface="Canva Sans"/>
                <a:cs typeface="Arial" panose="020B0604020202020204" pitchFamily="34" charset="0"/>
                <a:sym typeface="Canva Sans"/>
              </a:rPr>
              <a:t>This page represents the pre-election opinion polls and exit polls. It helps compare what the public expected versus the actual election results.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35455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35251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13421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68925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3081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35455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46860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97869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663812" y="457799"/>
            <a:ext cx="8960375" cy="1923604"/>
          </a:xfrm>
          <a:prstGeom prst="rect">
            <a:avLst/>
          </a:prstGeom>
        </p:spPr>
        <p:txBody>
          <a:bodyPr lIns="0" tIns="0" rIns="0" bIns="0" rtlCol="0" anchor="t">
            <a:spAutoFit/>
          </a:bodyPr>
          <a:lstStyle/>
          <a:p>
            <a:pPr algn="ctr">
              <a:lnSpc>
                <a:spcPts val="7531"/>
              </a:lnSpc>
            </a:pPr>
            <a:r>
              <a:rPr lang="en-US" sz="8462" b="1" dirty="0">
                <a:solidFill>
                  <a:schemeClr val="accent3">
                    <a:lumMod val="50000"/>
                  </a:schemeClr>
                </a:solidFill>
                <a:latin typeface="Futura Bold"/>
                <a:ea typeface="Futura Bold"/>
                <a:cs typeface="Futura Bold"/>
                <a:sym typeface="Futura Bold"/>
              </a:rPr>
              <a:t>INSIGHTS &amp; FINDINGS</a:t>
            </a:r>
          </a:p>
        </p:txBody>
      </p:sp>
      <p:sp>
        <p:nvSpPr>
          <p:cNvPr id="11" name="TextBox 11"/>
          <p:cNvSpPr txBox="1"/>
          <p:nvPr/>
        </p:nvSpPr>
        <p:spPr>
          <a:xfrm>
            <a:off x="3438256" y="2804250"/>
            <a:ext cx="11099125" cy="6799938"/>
          </a:xfrm>
          <a:prstGeom prst="rect">
            <a:avLst/>
          </a:prstGeom>
        </p:spPr>
        <p:txBody>
          <a:bodyPr lIns="0" tIns="0" rIns="0" bIns="0" rtlCol="0" anchor="t">
            <a:spAutoFit/>
          </a:bodyPr>
          <a:lstStyle/>
          <a:p>
            <a:pPr marL="587009" lvl="1" indent="-293504" algn="l">
              <a:lnSpc>
                <a:spcPts val="3806"/>
              </a:lnSpc>
              <a:buFont typeface="Arial"/>
              <a:buChar char="•"/>
            </a:pPr>
            <a:r>
              <a:rPr lang="en-US" sz="2718" dirty="0">
                <a:latin typeface="Arial" panose="020B0604020202020204" pitchFamily="34" charset="0"/>
                <a:ea typeface="Varela Round"/>
                <a:cs typeface="Arial" panose="020B0604020202020204" pitchFamily="34" charset="0"/>
                <a:sym typeface="Varela Round"/>
              </a:rPr>
              <a:t>The dashboard gives a clear overview of 2024 Lok Sabha election results and trends.</a:t>
            </a:r>
          </a:p>
          <a:p>
            <a:pPr marL="587009" lvl="1" indent="-293504" algn="l">
              <a:lnSpc>
                <a:spcPts val="3806"/>
              </a:lnSpc>
              <a:buFont typeface="Arial"/>
              <a:buChar char="•"/>
            </a:pPr>
            <a:r>
              <a:rPr lang="en-US" sz="2718" dirty="0">
                <a:latin typeface="Arial" panose="020B0604020202020204" pitchFamily="34" charset="0"/>
                <a:ea typeface="Varela Round"/>
                <a:cs typeface="Arial" panose="020B0604020202020204" pitchFamily="34" charset="0"/>
                <a:sym typeface="Varela Round"/>
              </a:rPr>
              <a:t>BJP remained the leading party, while Congress and regional parties showed limited growth.</a:t>
            </a:r>
          </a:p>
          <a:p>
            <a:pPr marL="587009" lvl="1" indent="-293504" algn="l">
              <a:lnSpc>
                <a:spcPts val="3806"/>
              </a:lnSpc>
              <a:buFont typeface="Arial"/>
              <a:buChar char="•"/>
            </a:pPr>
            <a:r>
              <a:rPr lang="en-US" sz="2718" dirty="0">
                <a:latin typeface="Arial" panose="020B0604020202020204" pitchFamily="34" charset="0"/>
                <a:ea typeface="Varela Round"/>
                <a:cs typeface="Arial" panose="020B0604020202020204" pitchFamily="34" charset="0"/>
                <a:sym typeface="Varela Round"/>
              </a:rPr>
              <a:t>NDA alliance outperformed the INDIA bloc in most states.</a:t>
            </a:r>
          </a:p>
          <a:p>
            <a:pPr marL="587009" lvl="1" indent="-293504" algn="l">
              <a:lnSpc>
                <a:spcPts val="3806"/>
              </a:lnSpc>
              <a:buFont typeface="Arial"/>
              <a:buChar char="•"/>
            </a:pPr>
            <a:r>
              <a:rPr lang="en-US" sz="2718" dirty="0">
                <a:latin typeface="Arial" panose="020B0604020202020204" pitchFamily="34" charset="0"/>
                <a:ea typeface="Varela Round"/>
                <a:cs typeface="Arial" panose="020B0604020202020204" pitchFamily="34" charset="0"/>
                <a:sym typeface="Varela Round"/>
              </a:rPr>
              <a:t>High voter turnout reflected strong democratic participation.</a:t>
            </a:r>
          </a:p>
          <a:p>
            <a:pPr marL="587009" lvl="1" indent="-293504" algn="l">
              <a:lnSpc>
                <a:spcPts val="3806"/>
              </a:lnSpc>
              <a:buFont typeface="Arial"/>
              <a:buChar char="•"/>
            </a:pPr>
            <a:r>
              <a:rPr lang="en-US" sz="2718" dirty="0">
                <a:latin typeface="Arial" panose="020B0604020202020204" pitchFamily="34" charset="0"/>
                <a:ea typeface="Varela Round"/>
                <a:cs typeface="Arial" panose="020B0604020202020204" pitchFamily="34" charset="0"/>
                <a:sym typeface="Varela Round"/>
              </a:rPr>
              <a:t>Most winning candidates were male, well-educated, and financially strong.</a:t>
            </a:r>
          </a:p>
          <a:p>
            <a:pPr marL="587009" lvl="1" indent="-293504" algn="l">
              <a:lnSpc>
                <a:spcPts val="3806"/>
              </a:lnSpc>
              <a:buFont typeface="Arial"/>
              <a:buChar char="•"/>
            </a:pPr>
            <a:r>
              <a:rPr lang="en-US" sz="2718" dirty="0">
                <a:latin typeface="Arial" panose="020B0604020202020204" pitchFamily="34" charset="0"/>
                <a:ea typeface="Varela Round"/>
                <a:cs typeface="Arial" panose="020B0604020202020204" pitchFamily="34" charset="0"/>
                <a:sym typeface="Varela Round"/>
              </a:rPr>
              <a:t>Comparative analysis (2014–2024) showed changing voter preferences and regional shifts.</a:t>
            </a:r>
          </a:p>
          <a:p>
            <a:pPr marL="587009" lvl="1" indent="-293504" algn="l">
              <a:lnSpc>
                <a:spcPts val="3806"/>
              </a:lnSpc>
              <a:buFont typeface="Arial"/>
              <a:buChar char="•"/>
            </a:pPr>
            <a:r>
              <a:rPr lang="en-US" sz="2718" dirty="0">
                <a:latin typeface="Arial" panose="020B0604020202020204" pitchFamily="34" charset="0"/>
                <a:ea typeface="Varela Round"/>
                <a:cs typeface="Arial" panose="020B0604020202020204" pitchFamily="34" charset="0"/>
                <a:sym typeface="Varela Round"/>
              </a:rPr>
              <a:t>Poll predictions were mostly accurate with minor variations.</a:t>
            </a:r>
          </a:p>
          <a:p>
            <a:pPr marL="587009" lvl="1" indent="-293504" algn="l">
              <a:lnSpc>
                <a:spcPts val="3806"/>
              </a:lnSpc>
              <a:buFont typeface="Arial"/>
              <a:buChar char="•"/>
            </a:pPr>
            <a:r>
              <a:rPr lang="en-US" sz="2718" dirty="0">
                <a:latin typeface="Arial" panose="020B0604020202020204" pitchFamily="34" charset="0"/>
                <a:ea typeface="Varela Round"/>
                <a:cs typeface="Arial" panose="020B0604020202020204" pitchFamily="34" charset="0"/>
                <a:sym typeface="Varela Round"/>
              </a:rPr>
              <a:t>Power BI helped turn raw data into clear, interactive insights for easy understanding.</a:t>
            </a:r>
          </a:p>
          <a:p>
            <a:pPr algn="l">
              <a:lnSpc>
                <a:spcPts val="3806"/>
              </a:lnSpc>
            </a:pPr>
            <a:endParaRPr lang="en-US" sz="2718" dirty="0">
              <a:solidFill>
                <a:srgbClr val="034697"/>
              </a:solidFill>
              <a:latin typeface="Varela Round"/>
              <a:ea typeface="Varela Round"/>
              <a:cs typeface="Varela Round"/>
              <a:sym typeface="Varela Rou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663812" y="934045"/>
            <a:ext cx="8960375" cy="961802"/>
          </a:xfrm>
          <a:prstGeom prst="rect">
            <a:avLst/>
          </a:prstGeom>
        </p:spPr>
        <p:txBody>
          <a:bodyPr lIns="0" tIns="0" rIns="0" bIns="0" rtlCol="0" anchor="t">
            <a:spAutoFit/>
          </a:bodyPr>
          <a:lstStyle/>
          <a:p>
            <a:pPr algn="ctr">
              <a:lnSpc>
                <a:spcPts val="7531"/>
              </a:lnSpc>
            </a:pPr>
            <a:r>
              <a:rPr lang="en-US" sz="8462" b="1" dirty="0">
                <a:solidFill>
                  <a:schemeClr val="accent3">
                    <a:lumMod val="50000"/>
                  </a:schemeClr>
                </a:solidFill>
                <a:latin typeface="Futura Bold"/>
                <a:ea typeface="Futura Bold"/>
                <a:cs typeface="Futura Bold"/>
                <a:sym typeface="Futura Bold"/>
              </a:rPr>
              <a:t>USE CASE</a:t>
            </a:r>
          </a:p>
        </p:txBody>
      </p:sp>
      <p:sp>
        <p:nvSpPr>
          <p:cNvPr id="11" name="TextBox 11"/>
          <p:cNvSpPr txBox="1"/>
          <p:nvPr/>
        </p:nvSpPr>
        <p:spPr>
          <a:xfrm>
            <a:off x="3754212" y="2485484"/>
            <a:ext cx="11475977" cy="6312947"/>
          </a:xfrm>
          <a:prstGeom prst="rect">
            <a:avLst/>
          </a:prstGeom>
        </p:spPr>
        <p:txBody>
          <a:bodyPr lIns="0" tIns="0" rIns="0" bIns="0" rtlCol="0" anchor="t">
            <a:spAutoFit/>
          </a:bodyPr>
          <a:lstStyle/>
          <a:p>
            <a:pPr algn="r">
              <a:lnSpc>
                <a:spcPts val="3817"/>
              </a:lnSpc>
            </a:pPr>
            <a:endParaRPr dirty="0">
              <a:latin typeface="Arial" panose="020B0604020202020204" pitchFamily="34" charset="0"/>
              <a:cs typeface="Arial" panose="020B0604020202020204" pitchFamily="34" charset="0"/>
            </a:endParaRPr>
          </a:p>
          <a:p>
            <a:pPr algn="l">
              <a:lnSpc>
                <a:spcPts val="3817"/>
              </a:lnSpc>
            </a:pPr>
            <a:r>
              <a:rPr lang="en-US" sz="2727" dirty="0">
                <a:latin typeface="Arial" panose="020B0604020202020204" pitchFamily="34" charset="0"/>
                <a:ea typeface="Varela Round"/>
                <a:cs typeface="Arial" panose="020B0604020202020204" pitchFamily="34" charset="0"/>
                <a:sym typeface="Varela Round"/>
              </a:rPr>
              <a:t> The main use case lies in its ability to convert raw election results into meaningful insights, making it useful for several audiences:</a:t>
            </a:r>
          </a:p>
          <a:p>
            <a:pPr algn="l">
              <a:lnSpc>
                <a:spcPts val="3817"/>
              </a:lnSpc>
            </a:pPr>
            <a:endParaRPr lang="en-US" sz="2727" dirty="0">
              <a:latin typeface="Arial" panose="020B0604020202020204" pitchFamily="34" charset="0"/>
              <a:ea typeface="Varela Round"/>
              <a:cs typeface="Arial" panose="020B0604020202020204" pitchFamily="34" charset="0"/>
              <a:sym typeface="Varela Round"/>
            </a:endParaRPr>
          </a:p>
          <a:p>
            <a:pPr marL="588785" lvl="1" indent="-294393" algn="l">
              <a:lnSpc>
                <a:spcPts val="3817"/>
              </a:lnSpc>
              <a:buFont typeface="Arial"/>
              <a:buChar char="•"/>
            </a:pPr>
            <a:r>
              <a:rPr lang="en-US" sz="2727" dirty="0">
                <a:latin typeface="Arial" panose="020B0604020202020204" pitchFamily="34" charset="0"/>
                <a:ea typeface="Varela Round"/>
                <a:cs typeface="Arial" panose="020B0604020202020204" pitchFamily="34" charset="0"/>
                <a:sym typeface="Varela Round"/>
              </a:rPr>
              <a:t>Political analysts can identify performance patterns of parties and alliances.</a:t>
            </a:r>
          </a:p>
          <a:p>
            <a:pPr marL="588785" lvl="1" indent="-294393" algn="l">
              <a:lnSpc>
                <a:spcPts val="3817"/>
              </a:lnSpc>
              <a:buFont typeface="Arial"/>
              <a:buChar char="•"/>
            </a:pPr>
            <a:r>
              <a:rPr lang="en-US" sz="2727" dirty="0">
                <a:latin typeface="Arial" panose="020B0604020202020204" pitchFamily="34" charset="0"/>
                <a:ea typeface="Varela Round"/>
                <a:cs typeface="Arial" panose="020B0604020202020204" pitchFamily="34" charset="0"/>
                <a:sym typeface="Varela Round"/>
              </a:rPr>
              <a:t>Government and research organizations can use the dashboard for statistical evaluation.</a:t>
            </a:r>
          </a:p>
          <a:p>
            <a:pPr marL="588785" lvl="1" indent="-294393" algn="l">
              <a:lnSpc>
                <a:spcPts val="3817"/>
              </a:lnSpc>
              <a:buFont typeface="Arial"/>
              <a:buChar char="•"/>
            </a:pPr>
            <a:r>
              <a:rPr lang="en-US" sz="2727" dirty="0">
                <a:latin typeface="Arial" panose="020B0604020202020204" pitchFamily="34" charset="0"/>
                <a:ea typeface="Varela Round"/>
                <a:cs typeface="Arial" panose="020B0604020202020204" pitchFamily="34" charset="0"/>
                <a:sym typeface="Varela Round"/>
              </a:rPr>
              <a:t>Educators and students can use it as a learning tool to understand how data visualization works with real political datasets.</a:t>
            </a:r>
          </a:p>
          <a:p>
            <a:pPr marL="588785" lvl="1" indent="-294393" algn="l">
              <a:lnSpc>
                <a:spcPts val="3817"/>
              </a:lnSpc>
              <a:buFont typeface="Arial"/>
              <a:buChar char="•"/>
            </a:pPr>
            <a:r>
              <a:rPr lang="en-US" sz="2727" dirty="0">
                <a:latin typeface="Arial" panose="020B0604020202020204" pitchFamily="34" charset="0"/>
                <a:ea typeface="Varela Round"/>
                <a:cs typeface="Arial" panose="020B0604020202020204" pitchFamily="34" charset="0"/>
                <a:sym typeface="Varela Round"/>
              </a:rPr>
              <a:t>Decision-makers in political parties can analyze strong and weak regions to plan future strategies.</a:t>
            </a:r>
          </a:p>
          <a:p>
            <a:pPr algn="l">
              <a:lnSpc>
                <a:spcPts val="3817"/>
              </a:lnSpc>
            </a:pPr>
            <a:endParaRPr lang="en-US" sz="2727" dirty="0">
              <a:solidFill>
                <a:srgbClr val="034697"/>
              </a:solidFill>
              <a:latin typeface="Varela Round"/>
              <a:ea typeface="Varela Round"/>
              <a:cs typeface="Varela Round"/>
              <a:sym typeface="Varela Rou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543300"/>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773368"/>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960635"/>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361921"/>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856860"/>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663812" y="934045"/>
            <a:ext cx="8960375" cy="961802"/>
          </a:xfrm>
          <a:prstGeom prst="rect">
            <a:avLst/>
          </a:prstGeom>
        </p:spPr>
        <p:txBody>
          <a:bodyPr lIns="0" tIns="0" rIns="0" bIns="0" rtlCol="0" anchor="t">
            <a:spAutoFit/>
          </a:bodyPr>
          <a:lstStyle/>
          <a:p>
            <a:pPr algn="ctr">
              <a:lnSpc>
                <a:spcPts val="7531"/>
              </a:lnSpc>
            </a:pPr>
            <a:r>
              <a:rPr lang="en-US" sz="8462" b="1" dirty="0">
                <a:solidFill>
                  <a:schemeClr val="accent3">
                    <a:lumMod val="50000"/>
                  </a:schemeClr>
                </a:solidFill>
                <a:latin typeface="Futura Bold"/>
                <a:ea typeface="Futura Bold"/>
                <a:cs typeface="Futura Bold"/>
                <a:sym typeface="Futura Bold"/>
              </a:rPr>
              <a:t>FUTURE SCOPE</a:t>
            </a:r>
          </a:p>
        </p:txBody>
      </p:sp>
      <p:sp>
        <p:nvSpPr>
          <p:cNvPr id="11" name="TextBox 11"/>
          <p:cNvSpPr txBox="1"/>
          <p:nvPr/>
        </p:nvSpPr>
        <p:spPr>
          <a:xfrm>
            <a:off x="3672406" y="2843119"/>
            <a:ext cx="11475977" cy="6800260"/>
          </a:xfrm>
          <a:prstGeom prst="rect">
            <a:avLst/>
          </a:prstGeom>
        </p:spPr>
        <p:txBody>
          <a:bodyPr lIns="0" tIns="0" rIns="0" bIns="0" rtlCol="0" anchor="t">
            <a:spAutoFit/>
          </a:bodyPr>
          <a:lstStyle/>
          <a:p>
            <a:pPr algn="l">
              <a:lnSpc>
                <a:spcPts val="3817"/>
              </a:lnSpc>
            </a:pPr>
            <a:r>
              <a:rPr lang="en-US" sz="2727" dirty="0">
                <a:latin typeface="Arial" panose="020B0604020202020204" pitchFamily="34" charset="0"/>
                <a:ea typeface="Varela Round"/>
                <a:cs typeface="Arial" panose="020B0604020202020204" pitchFamily="34" charset="0"/>
                <a:sym typeface="Varela Round"/>
              </a:rPr>
              <a:t>There is a wide scope to enhance and expand this dashboard further.</a:t>
            </a:r>
          </a:p>
          <a:p>
            <a:pPr algn="l">
              <a:lnSpc>
                <a:spcPts val="3817"/>
              </a:lnSpc>
            </a:pPr>
            <a:r>
              <a:rPr lang="en-US" sz="2727" dirty="0">
                <a:latin typeface="Arial" panose="020B0604020202020204" pitchFamily="34" charset="0"/>
                <a:ea typeface="Varela Round"/>
                <a:cs typeface="Arial" panose="020B0604020202020204" pitchFamily="34" charset="0"/>
                <a:sym typeface="Varela Round"/>
              </a:rPr>
              <a:t> Currently, it focuses on historical and performance data, but future improvements could make it even more insightful and advanced.</a:t>
            </a:r>
          </a:p>
          <a:p>
            <a:pPr algn="l">
              <a:lnSpc>
                <a:spcPts val="3817"/>
              </a:lnSpc>
            </a:pPr>
            <a:endParaRPr lang="en-US" sz="2727" dirty="0">
              <a:latin typeface="Arial" panose="020B0604020202020204" pitchFamily="34" charset="0"/>
              <a:ea typeface="Varela Round"/>
              <a:cs typeface="Arial" panose="020B0604020202020204" pitchFamily="34" charset="0"/>
              <a:sym typeface="Varela Round"/>
            </a:endParaRPr>
          </a:p>
          <a:p>
            <a:pPr marL="588785" lvl="1" indent="-294393" algn="l">
              <a:lnSpc>
                <a:spcPts val="3817"/>
              </a:lnSpc>
              <a:buFont typeface="Arial"/>
              <a:buChar char="•"/>
            </a:pPr>
            <a:r>
              <a:rPr lang="en-US" sz="2727" dirty="0">
                <a:latin typeface="Arial" panose="020B0604020202020204" pitchFamily="34" charset="0"/>
                <a:ea typeface="Varela Round"/>
                <a:cs typeface="Arial" panose="020B0604020202020204" pitchFamily="34" charset="0"/>
                <a:sym typeface="Varela Round"/>
              </a:rPr>
              <a:t>State and constituency-level insights: Adding deeper filters for each state or region can give a more detailed understanding of local results.</a:t>
            </a:r>
          </a:p>
          <a:p>
            <a:pPr marL="588785" lvl="1" indent="-294393" algn="l">
              <a:lnSpc>
                <a:spcPts val="3817"/>
              </a:lnSpc>
              <a:buFont typeface="Arial"/>
              <a:buChar char="•"/>
            </a:pPr>
            <a:r>
              <a:rPr lang="en-US" sz="2727" dirty="0">
                <a:latin typeface="Arial" panose="020B0604020202020204" pitchFamily="34" charset="0"/>
                <a:ea typeface="Varela Round"/>
                <a:cs typeface="Arial" panose="020B0604020202020204" pitchFamily="34" charset="0"/>
                <a:sym typeface="Varela Round"/>
              </a:rPr>
              <a:t>Real-time data integration: Linking the dashboard with live election feeds would allow instant result updates during counting.</a:t>
            </a:r>
          </a:p>
          <a:p>
            <a:pPr marL="588785" lvl="1" indent="-294393" algn="l">
              <a:lnSpc>
                <a:spcPts val="3817"/>
              </a:lnSpc>
              <a:buFont typeface="Arial"/>
              <a:buChar char="•"/>
            </a:pPr>
            <a:r>
              <a:rPr lang="en-US" sz="2727" dirty="0">
                <a:latin typeface="Arial" panose="020B0604020202020204" pitchFamily="34" charset="0"/>
                <a:ea typeface="Varela Round"/>
                <a:cs typeface="Arial" panose="020B0604020202020204" pitchFamily="34" charset="0"/>
                <a:sym typeface="Varela Round"/>
              </a:rPr>
              <a:t>AI-based predictions: Machine learning models could be integrated to forecast future election outcomes based on past patterns.</a:t>
            </a:r>
          </a:p>
          <a:p>
            <a:pPr marL="588785" lvl="1" indent="-294393" algn="l">
              <a:lnSpc>
                <a:spcPts val="3817"/>
              </a:lnSpc>
              <a:buFont typeface="Arial"/>
              <a:buChar char="•"/>
            </a:pPr>
            <a:r>
              <a:rPr lang="en-US" sz="2727" dirty="0">
                <a:latin typeface="Arial" panose="020B0604020202020204" pitchFamily="34" charset="0"/>
                <a:ea typeface="Varela Round"/>
                <a:cs typeface="Arial" panose="020B0604020202020204" pitchFamily="34" charset="0"/>
                <a:sym typeface="Varela Round"/>
              </a:rPr>
              <a:t>Voter demographic analysis: Age, gender, and education-level data can be added to understand voting behavior trends.</a:t>
            </a:r>
          </a:p>
          <a:p>
            <a:pPr algn="l">
              <a:lnSpc>
                <a:spcPts val="3817"/>
              </a:lnSpc>
            </a:pPr>
            <a:endParaRPr lang="en-US" sz="2727" dirty="0">
              <a:solidFill>
                <a:srgbClr val="034697"/>
              </a:solidFill>
              <a:latin typeface="Varela Round"/>
              <a:ea typeface="Varela Round"/>
              <a:cs typeface="Varela Round"/>
              <a:sym typeface="Varela Round"/>
            </a:endParaRPr>
          </a:p>
          <a:p>
            <a:pPr algn="l">
              <a:lnSpc>
                <a:spcPts val="3817"/>
              </a:lnSpc>
            </a:pPr>
            <a:endParaRPr lang="en-US" sz="2727" dirty="0">
              <a:solidFill>
                <a:srgbClr val="034697"/>
              </a:solidFill>
              <a:latin typeface="Varela Round"/>
              <a:ea typeface="Varela Round"/>
              <a:cs typeface="Varela Round"/>
              <a:sym typeface="Varela Rou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663812" y="1852855"/>
            <a:ext cx="8960375" cy="961802"/>
          </a:xfrm>
          <a:prstGeom prst="rect">
            <a:avLst/>
          </a:prstGeom>
        </p:spPr>
        <p:txBody>
          <a:bodyPr lIns="0" tIns="0" rIns="0" bIns="0" rtlCol="0" anchor="t">
            <a:spAutoFit/>
          </a:bodyPr>
          <a:lstStyle/>
          <a:p>
            <a:pPr algn="ctr">
              <a:lnSpc>
                <a:spcPts val="7531"/>
              </a:lnSpc>
            </a:pPr>
            <a:r>
              <a:rPr lang="en-US" sz="8462" b="1" dirty="0">
                <a:solidFill>
                  <a:schemeClr val="accent3">
                    <a:lumMod val="50000"/>
                  </a:schemeClr>
                </a:solidFill>
                <a:latin typeface="Futura Bold"/>
                <a:ea typeface="Futura Bold"/>
                <a:cs typeface="Futura Bold"/>
                <a:sym typeface="Futura Bold"/>
              </a:rPr>
              <a:t>CONCLUSION</a:t>
            </a:r>
          </a:p>
        </p:txBody>
      </p:sp>
      <p:sp>
        <p:nvSpPr>
          <p:cNvPr id="11" name="TextBox 11"/>
          <p:cNvSpPr txBox="1"/>
          <p:nvPr/>
        </p:nvSpPr>
        <p:spPr>
          <a:xfrm>
            <a:off x="2842022" y="3958119"/>
            <a:ext cx="12603956" cy="4589333"/>
          </a:xfrm>
          <a:prstGeom prst="rect">
            <a:avLst/>
          </a:prstGeom>
        </p:spPr>
        <p:txBody>
          <a:bodyPr lIns="0" tIns="0" rIns="0" bIns="0" rtlCol="0" anchor="t">
            <a:spAutoFit/>
          </a:bodyPr>
          <a:lstStyle/>
          <a:p>
            <a:pPr marL="690881" lvl="1" indent="-345440" algn="ctr">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The project successfully visualizes complex election data in a simple way.</a:t>
            </a:r>
          </a:p>
          <a:p>
            <a:pPr marL="690881" lvl="1" indent="-345440" algn="ctr">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Power BI made it easy to understand results, trends, and candidate profiles.</a:t>
            </a:r>
          </a:p>
          <a:p>
            <a:pPr marL="690881" lvl="1" indent="-345440" algn="ctr">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Promotes data transparency and better political insight.</a:t>
            </a:r>
          </a:p>
          <a:p>
            <a:pPr marL="690881" lvl="1" indent="-345440" algn="ctr">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Overall, it shows how data analytics can transform raw data into meaningful stories</a:t>
            </a:r>
            <a:r>
              <a:rPr lang="en-US" sz="3200" dirty="0">
                <a:solidFill>
                  <a:srgbClr val="034697"/>
                </a:solidFill>
                <a:latin typeface="Varela Round"/>
                <a:ea typeface="Varela Round"/>
                <a:cs typeface="Varela Round"/>
                <a:sym typeface="Varela Round"/>
              </a:rPr>
              <a:t>.</a:t>
            </a:r>
          </a:p>
          <a:p>
            <a:pPr algn="ctr">
              <a:lnSpc>
                <a:spcPts val="4480"/>
              </a:lnSpc>
            </a:pPr>
            <a:endParaRPr lang="en-US" sz="3200" dirty="0">
              <a:solidFill>
                <a:srgbClr val="034697"/>
              </a:solidFill>
              <a:latin typeface="Varela Round"/>
              <a:ea typeface="Varela Round"/>
              <a:cs typeface="Varela Round"/>
              <a:sym typeface="Varela Rou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327384" y="3607558"/>
            <a:ext cx="11633233" cy="2846933"/>
          </a:xfrm>
          <a:prstGeom prst="rect">
            <a:avLst/>
          </a:prstGeom>
        </p:spPr>
        <p:txBody>
          <a:bodyPr lIns="0" tIns="0" rIns="0" bIns="0" rtlCol="0" anchor="t">
            <a:spAutoFit/>
          </a:bodyPr>
          <a:lstStyle/>
          <a:p>
            <a:pPr algn="ctr">
              <a:lnSpc>
                <a:spcPts val="11106"/>
              </a:lnSpc>
            </a:pPr>
            <a:r>
              <a:rPr lang="en-US" sz="12479" b="1" dirty="0">
                <a:solidFill>
                  <a:schemeClr val="accent3">
                    <a:lumMod val="50000"/>
                  </a:schemeClr>
                </a:solidFill>
                <a:latin typeface="Futura Bold"/>
                <a:ea typeface="Futura Bold"/>
                <a:cs typeface="Futura Bold"/>
                <a:sym typeface="Futura Bold"/>
              </a:rPr>
              <a:t>THANK</a:t>
            </a:r>
          </a:p>
          <a:p>
            <a:pPr algn="ctr">
              <a:lnSpc>
                <a:spcPts val="11106"/>
              </a:lnSpc>
            </a:pPr>
            <a:r>
              <a:rPr lang="en-US" sz="12479" b="1" dirty="0">
                <a:solidFill>
                  <a:schemeClr val="accent3">
                    <a:lumMod val="50000"/>
                  </a:schemeClr>
                </a:solidFill>
                <a:latin typeface="Futura Bold"/>
                <a:ea typeface="Futura Bold"/>
                <a:cs typeface="Futura Bold"/>
                <a:sym typeface="Futura Bold"/>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663812" y="1786156"/>
            <a:ext cx="8960375" cy="961802"/>
          </a:xfrm>
          <a:prstGeom prst="rect">
            <a:avLst/>
          </a:prstGeom>
          <a:noFill/>
        </p:spPr>
        <p:txBody>
          <a:bodyPr lIns="0" tIns="0" rIns="0" bIns="0" rtlCol="0" anchor="t">
            <a:spAutoFit/>
          </a:bodyPr>
          <a:lstStyle/>
          <a:p>
            <a:pPr algn="ctr">
              <a:lnSpc>
                <a:spcPts val="7531"/>
              </a:lnSpc>
            </a:pPr>
            <a:r>
              <a:rPr lang="en-US" sz="8462" b="1" dirty="0">
                <a:solidFill>
                  <a:schemeClr val="accent3">
                    <a:lumMod val="50000"/>
                  </a:schemeClr>
                </a:solidFill>
                <a:latin typeface="Futura Bold"/>
                <a:ea typeface="Futura Bold"/>
                <a:cs typeface="Futura Bold"/>
                <a:sym typeface="Futura Bold"/>
              </a:rPr>
              <a:t>INTRODUCTION</a:t>
            </a:r>
          </a:p>
        </p:txBody>
      </p:sp>
      <p:sp>
        <p:nvSpPr>
          <p:cNvPr id="11" name="TextBox 11"/>
          <p:cNvSpPr txBox="1"/>
          <p:nvPr/>
        </p:nvSpPr>
        <p:spPr>
          <a:xfrm>
            <a:off x="2769394" y="3053323"/>
            <a:ext cx="12603956" cy="5142883"/>
          </a:xfrm>
          <a:prstGeom prst="rect">
            <a:avLst/>
          </a:prstGeom>
        </p:spPr>
        <p:txBody>
          <a:bodyPr lIns="0" tIns="0" rIns="0" bIns="0" rtlCol="0" anchor="t">
            <a:spAutoFit/>
          </a:bodyPr>
          <a:lstStyle/>
          <a:p>
            <a:pPr algn="ctr">
              <a:lnSpc>
                <a:spcPts val="4480"/>
              </a:lnSpc>
            </a:pPr>
            <a:endParaRPr lang="en-US" dirty="0">
              <a:solidFill>
                <a:schemeClr val="tx1">
                  <a:lumMod val="95000"/>
                  <a:lumOff val="5000"/>
                </a:schemeClr>
              </a:solidFill>
            </a:endParaRPr>
          </a:p>
          <a:p>
            <a:pPr algn="ctr">
              <a:lnSpc>
                <a:spcPts val="4480"/>
              </a:lnSpc>
            </a:pPr>
            <a:r>
              <a:rPr lang="en-US" sz="3200" dirty="0">
                <a:solidFill>
                  <a:schemeClr val="tx1">
                    <a:lumMod val="95000"/>
                    <a:lumOff val="5000"/>
                  </a:schemeClr>
                </a:solidFill>
                <a:latin typeface="Arial" panose="020B0604020202020204" pitchFamily="34" charset="0"/>
                <a:ea typeface="Varela Round"/>
                <a:cs typeface="Arial" panose="020B0604020202020204" pitchFamily="34" charset="0"/>
                <a:sym typeface="Varela Round"/>
              </a:rPr>
              <a:t>This project, “</a:t>
            </a:r>
            <a:r>
              <a:rPr lang="en-US" sz="3200" dirty="0" err="1">
                <a:solidFill>
                  <a:schemeClr val="tx1">
                    <a:lumMod val="95000"/>
                    <a:lumOff val="5000"/>
                  </a:schemeClr>
                </a:solidFill>
                <a:latin typeface="Arial" panose="020B0604020202020204" pitchFamily="34" charset="0"/>
                <a:ea typeface="Varela Round"/>
                <a:cs typeface="Arial" panose="020B0604020202020204" pitchFamily="34" charset="0"/>
                <a:sym typeface="Varela Round"/>
              </a:rPr>
              <a:t>ElecViz</a:t>
            </a:r>
            <a:r>
              <a:rPr lang="en-US" sz="3200" dirty="0">
                <a:solidFill>
                  <a:schemeClr val="tx1">
                    <a:lumMod val="95000"/>
                    <a:lumOff val="5000"/>
                  </a:schemeClr>
                </a:solidFill>
                <a:latin typeface="Arial" panose="020B0604020202020204" pitchFamily="34" charset="0"/>
                <a:ea typeface="Varela Round"/>
                <a:cs typeface="Arial" panose="020B0604020202020204" pitchFamily="34" charset="0"/>
                <a:sym typeface="Varela Round"/>
              </a:rPr>
              <a:t> Election Data Visualization for Media,” focuses on presenting complex election data through interactive Power BI dashboards.</a:t>
            </a:r>
          </a:p>
          <a:p>
            <a:pPr algn="ctr">
              <a:lnSpc>
                <a:spcPts val="4480"/>
              </a:lnSpc>
            </a:pPr>
            <a:r>
              <a:rPr lang="en-US" sz="3200" dirty="0">
                <a:solidFill>
                  <a:schemeClr val="tx1">
                    <a:lumMod val="95000"/>
                    <a:lumOff val="5000"/>
                  </a:schemeClr>
                </a:solidFill>
                <a:latin typeface="Arial" panose="020B0604020202020204" pitchFamily="34" charset="0"/>
                <a:ea typeface="Varela Round"/>
                <a:cs typeface="Arial" panose="020B0604020202020204" pitchFamily="34" charset="0"/>
                <a:sym typeface="Varela Round"/>
              </a:rPr>
              <a:t> It helps media professionals quickly analyze and compare election results, party performance, and trends across years.</a:t>
            </a:r>
          </a:p>
          <a:p>
            <a:pPr algn="ctr">
              <a:lnSpc>
                <a:spcPts val="4480"/>
              </a:lnSpc>
            </a:pPr>
            <a:r>
              <a:rPr lang="en-US" sz="3200" dirty="0">
                <a:solidFill>
                  <a:schemeClr val="tx1">
                    <a:lumMod val="95000"/>
                    <a:lumOff val="5000"/>
                  </a:schemeClr>
                </a:solidFill>
                <a:latin typeface="Arial" panose="020B0604020202020204" pitchFamily="34" charset="0"/>
                <a:ea typeface="Varela Round"/>
                <a:cs typeface="Arial" panose="020B0604020202020204" pitchFamily="34" charset="0"/>
                <a:sym typeface="Varela Round"/>
              </a:rPr>
              <a:t> By using data from official sources and visual tools like maps and charts, it makes election coverage more accurate, engaging, and data-driven.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5269035" y="1095861"/>
            <a:ext cx="8355153" cy="743793"/>
          </a:xfrm>
          <a:prstGeom prst="rect">
            <a:avLst/>
          </a:prstGeom>
        </p:spPr>
        <p:txBody>
          <a:bodyPr lIns="0" tIns="0" rIns="0" bIns="0" rtlCol="0" anchor="t">
            <a:spAutoFit/>
          </a:bodyPr>
          <a:lstStyle/>
          <a:p>
            <a:pPr algn="ctr">
              <a:lnSpc>
                <a:spcPts val="5776"/>
              </a:lnSpc>
            </a:pPr>
            <a:r>
              <a:rPr lang="en-US" sz="6490" b="1" dirty="0">
                <a:solidFill>
                  <a:schemeClr val="accent3">
                    <a:lumMod val="50000"/>
                  </a:schemeClr>
                </a:solidFill>
                <a:latin typeface="Futura Bold"/>
                <a:ea typeface="Futura Bold"/>
                <a:cs typeface="Futura Bold"/>
                <a:sym typeface="Futura Bold"/>
              </a:rPr>
              <a:t>PROBLEM STATEMENT</a:t>
            </a:r>
          </a:p>
        </p:txBody>
      </p:sp>
      <p:sp>
        <p:nvSpPr>
          <p:cNvPr id="11" name="TextBox 11"/>
          <p:cNvSpPr txBox="1"/>
          <p:nvPr/>
        </p:nvSpPr>
        <p:spPr>
          <a:xfrm>
            <a:off x="2842022" y="2149733"/>
            <a:ext cx="12603956" cy="3435171"/>
          </a:xfrm>
          <a:prstGeom prst="rect">
            <a:avLst/>
          </a:prstGeom>
        </p:spPr>
        <p:txBody>
          <a:bodyPr lIns="0" tIns="0" rIns="0" bIns="0" rtlCol="0" anchor="t">
            <a:spAutoFit/>
          </a:bodyPr>
          <a:lstStyle/>
          <a:p>
            <a:pPr algn="ctr">
              <a:lnSpc>
                <a:spcPts val="4480"/>
              </a:lnSpc>
            </a:pPr>
            <a:r>
              <a:rPr lang="en-US" sz="3200" dirty="0">
                <a:latin typeface="Arial" panose="020B0604020202020204" pitchFamily="34" charset="0"/>
                <a:ea typeface="Varela Round"/>
                <a:cs typeface="Arial" panose="020B0604020202020204" pitchFamily="34" charset="0"/>
                <a:sym typeface="Varela Round"/>
              </a:rPr>
              <a:t>Analyzing and comparing Lok Sabha election results is challenging due to scattered and unorganized data. This project aims to develop an interactive Power BI dashboard that presents election trends, party performance, and voter insights in a clear and visually engaging manner.</a:t>
            </a:r>
          </a:p>
          <a:p>
            <a:pPr algn="l">
              <a:lnSpc>
                <a:spcPts val="4480"/>
              </a:lnSpc>
            </a:pPr>
            <a:endParaRPr lang="en-US" sz="3200" dirty="0">
              <a:solidFill>
                <a:srgbClr val="034697"/>
              </a:solidFill>
              <a:latin typeface="Varela Round"/>
              <a:ea typeface="Varela Round"/>
              <a:cs typeface="Varela Round"/>
              <a:sym typeface="Varela Round"/>
            </a:endParaRPr>
          </a:p>
        </p:txBody>
      </p:sp>
      <p:sp>
        <p:nvSpPr>
          <p:cNvPr id="12" name="TextBox 12"/>
          <p:cNvSpPr txBox="1"/>
          <p:nvPr/>
        </p:nvSpPr>
        <p:spPr>
          <a:xfrm>
            <a:off x="3712369" y="6618485"/>
            <a:ext cx="12603956" cy="2858090"/>
          </a:xfrm>
          <a:prstGeom prst="rect">
            <a:avLst/>
          </a:prstGeom>
        </p:spPr>
        <p:txBody>
          <a:bodyPr lIns="0" tIns="0" rIns="0" bIns="0" rtlCol="0" anchor="t">
            <a:spAutoFit/>
          </a:bodyPr>
          <a:lstStyle/>
          <a:p>
            <a:pPr algn="l">
              <a:lnSpc>
                <a:spcPts val="4480"/>
              </a:lnSpc>
            </a:pPr>
            <a:r>
              <a:rPr lang="en-US" sz="3200" dirty="0">
                <a:latin typeface="Arial" panose="020B0604020202020204" pitchFamily="34" charset="0"/>
                <a:ea typeface="Varela Round"/>
                <a:cs typeface="Arial" panose="020B0604020202020204" pitchFamily="34" charset="0"/>
                <a:sym typeface="Varela Round"/>
              </a:rPr>
              <a:t>To design a Power BI dashboard that allows media to:</a:t>
            </a:r>
          </a:p>
          <a:p>
            <a:pPr marL="690881" lvl="1" indent="-345440" algn="l">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Analyze results by year, party, and state</a:t>
            </a:r>
          </a:p>
          <a:p>
            <a:pPr marL="690881" lvl="1" indent="-345440" algn="l">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Compare alliances and candidate details</a:t>
            </a:r>
          </a:p>
          <a:p>
            <a:pPr marL="690881" lvl="1" indent="-345440" algn="l">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Present insights quickly during live coverage</a:t>
            </a:r>
          </a:p>
          <a:p>
            <a:pPr algn="l">
              <a:lnSpc>
                <a:spcPts val="4480"/>
              </a:lnSpc>
            </a:pPr>
            <a:endParaRPr lang="en-US" sz="3200" dirty="0">
              <a:solidFill>
                <a:srgbClr val="034697"/>
              </a:solidFill>
              <a:latin typeface="Varela Round"/>
              <a:ea typeface="Varela Round"/>
              <a:cs typeface="Varela Round"/>
              <a:sym typeface="Varela Round"/>
            </a:endParaRPr>
          </a:p>
        </p:txBody>
      </p:sp>
      <p:sp>
        <p:nvSpPr>
          <p:cNvPr id="13" name="TextBox 13"/>
          <p:cNvSpPr txBox="1"/>
          <p:nvPr/>
        </p:nvSpPr>
        <p:spPr>
          <a:xfrm>
            <a:off x="5269035" y="5496610"/>
            <a:ext cx="8355153" cy="666849"/>
          </a:xfrm>
          <a:prstGeom prst="rect">
            <a:avLst/>
          </a:prstGeom>
        </p:spPr>
        <p:txBody>
          <a:bodyPr lIns="0" tIns="0" rIns="0" bIns="0" rtlCol="0" anchor="t">
            <a:spAutoFit/>
          </a:bodyPr>
          <a:lstStyle/>
          <a:p>
            <a:pPr algn="ctr">
              <a:lnSpc>
                <a:spcPts val="5242"/>
              </a:lnSpc>
            </a:pPr>
            <a:r>
              <a:rPr lang="en-US" sz="5890" b="1" dirty="0">
                <a:solidFill>
                  <a:schemeClr val="accent3">
                    <a:lumMod val="50000"/>
                  </a:schemeClr>
                </a:solidFill>
                <a:latin typeface="Futura Bold"/>
                <a:ea typeface="Futura Bold"/>
                <a:cs typeface="Futura Bold"/>
                <a:sym typeface="Futura Bold"/>
              </a:rPr>
              <a:t>OBJECTIVE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6764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2606579" y="3795195"/>
            <a:ext cx="4297124" cy="3955932"/>
          </a:xfrm>
          <a:custGeom>
            <a:avLst/>
            <a:gdLst/>
            <a:ahLst/>
            <a:cxnLst/>
            <a:rect l="l" t="t" r="r" b="b"/>
            <a:pathLst>
              <a:path w="4297124" h="3955932">
                <a:moveTo>
                  <a:pt x="0" y="0"/>
                </a:moveTo>
                <a:lnTo>
                  <a:pt x="4297124" y="0"/>
                </a:lnTo>
                <a:lnTo>
                  <a:pt x="4297124" y="3955933"/>
                </a:lnTo>
                <a:lnTo>
                  <a:pt x="0" y="3955933"/>
                </a:lnTo>
                <a:lnTo>
                  <a:pt x="0" y="0"/>
                </a:lnTo>
                <a:close/>
              </a:path>
            </a:pathLst>
          </a:custGeom>
          <a:blipFill>
            <a:blip r:embed="rId8"/>
            <a:stretch>
              <a:fillRect t="-917" b="-917"/>
            </a:stretch>
          </a:blipFill>
        </p:spPr>
      </p:sp>
      <p:sp>
        <p:nvSpPr>
          <p:cNvPr id="11" name="TextBox 11"/>
          <p:cNvSpPr txBox="1"/>
          <p:nvPr/>
        </p:nvSpPr>
        <p:spPr>
          <a:xfrm>
            <a:off x="4663812" y="934045"/>
            <a:ext cx="8960375" cy="961802"/>
          </a:xfrm>
          <a:prstGeom prst="rect">
            <a:avLst/>
          </a:prstGeom>
        </p:spPr>
        <p:txBody>
          <a:bodyPr lIns="0" tIns="0" rIns="0" bIns="0" rtlCol="0" anchor="t">
            <a:spAutoFit/>
          </a:bodyPr>
          <a:lstStyle/>
          <a:p>
            <a:pPr algn="ctr">
              <a:lnSpc>
                <a:spcPts val="7531"/>
              </a:lnSpc>
            </a:pPr>
            <a:r>
              <a:rPr lang="en-US" sz="8462" b="1" dirty="0">
                <a:solidFill>
                  <a:schemeClr val="accent3">
                    <a:lumMod val="50000"/>
                  </a:schemeClr>
                </a:solidFill>
                <a:latin typeface="Futura Bold"/>
                <a:ea typeface="Futura Bold"/>
                <a:cs typeface="Futura Bold"/>
                <a:sym typeface="Futura Bold"/>
              </a:rPr>
              <a:t>DATA SOURCES</a:t>
            </a:r>
          </a:p>
        </p:txBody>
      </p:sp>
      <p:sp>
        <p:nvSpPr>
          <p:cNvPr id="12" name="TextBox 12"/>
          <p:cNvSpPr txBox="1"/>
          <p:nvPr/>
        </p:nvSpPr>
        <p:spPr>
          <a:xfrm>
            <a:off x="2445567" y="6048693"/>
            <a:ext cx="10603706" cy="3435171"/>
          </a:xfrm>
          <a:prstGeom prst="rect">
            <a:avLst/>
          </a:prstGeom>
        </p:spPr>
        <p:txBody>
          <a:bodyPr lIns="0" tIns="0" rIns="0" bIns="0" rtlCol="0" anchor="t">
            <a:spAutoFit/>
          </a:bodyPr>
          <a:lstStyle/>
          <a:p>
            <a:pPr algn="l">
              <a:lnSpc>
                <a:spcPts val="4480"/>
              </a:lnSpc>
            </a:pPr>
            <a:r>
              <a:rPr lang="en-US" sz="3200" b="1" dirty="0">
                <a:latin typeface="Arial" panose="020B0604020202020204" pitchFamily="34" charset="0"/>
                <a:ea typeface="Varela Round"/>
                <a:cs typeface="Arial" panose="020B0604020202020204" pitchFamily="34" charset="0"/>
                <a:sym typeface="Varela Round"/>
              </a:rPr>
              <a:t>Cleaning Steps in Power Query</a:t>
            </a:r>
          </a:p>
          <a:p>
            <a:pPr marL="690881" lvl="1" indent="-345440" algn="l">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Removed duplicates</a:t>
            </a:r>
          </a:p>
          <a:p>
            <a:pPr marL="690881" lvl="1" indent="-345440" algn="l">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Unified party names (e.g., “BJP”, “</a:t>
            </a:r>
            <a:r>
              <a:rPr lang="en-US" sz="3200" dirty="0" err="1">
                <a:latin typeface="Arial" panose="020B0604020202020204" pitchFamily="34" charset="0"/>
                <a:ea typeface="Varela Round"/>
                <a:cs typeface="Arial" panose="020B0604020202020204" pitchFamily="34" charset="0"/>
                <a:sym typeface="Varela Round"/>
              </a:rPr>
              <a:t>Bharatiya</a:t>
            </a:r>
            <a:r>
              <a:rPr lang="en-US" sz="3200" dirty="0">
                <a:latin typeface="Arial" panose="020B0604020202020204" pitchFamily="34" charset="0"/>
                <a:ea typeface="Varela Round"/>
                <a:cs typeface="Arial" panose="020B0604020202020204" pitchFamily="34" charset="0"/>
                <a:sym typeface="Varela Round"/>
              </a:rPr>
              <a:t> Janata Party”)</a:t>
            </a:r>
          </a:p>
          <a:p>
            <a:pPr marL="690881" lvl="1" indent="-345440" algn="l">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Handled missing values and standardized formats</a:t>
            </a:r>
          </a:p>
          <a:p>
            <a:pPr algn="l">
              <a:lnSpc>
                <a:spcPts val="4480"/>
              </a:lnSpc>
            </a:pPr>
            <a:endParaRPr lang="en-US" sz="3200" dirty="0">
              <a:solidFill>
                <a:srgbClr val="034697"/>
              </a:solidFill>
              <a:latin typeface="Varela Round"/>
              <a:ea typeface="Varela Round"/>
              <a:cs typeface="Varela Round"/>
              <a:sym typeface="Varela Round"/>
            </a:endParaRPr>
          </a:p>
        </p:txBody>
      </p:sp>
      <p:sp>
        <p:nvSpPr>
          <p:cNvPr id="13" name="TextBox 13"/>
          <p:cNvSpPr txBox="1"/>
          <p:nvPr/>
        </p:nvSpPr>
        <p:spPr>
          <a:xfrm>
            <a:off x="2445567" y="2577188"/>
            <a:ext cx="10603706" cy="3435171"/>
          </a:xfrm>
          <a:prstGeom prst="rect">
            <a:avLst/>
          </a:prstGeom>
        </p:spPr>
        <p:txBody>
          <a:bodyPr lIns="0" tIns="0" rIns="0" bIns="0" rtlCol="0" anchor="t">
            <a:spAutoFit/>
          </a:bodyPr>
          <a:lstStyle/>
          <a:p>
            <a:pPr algn="l">
              <a:lnSpc>
                <a:spcPts val="4480"/>
              </a:lnSpc>
            </a:pPr>
            <a:r>
              <a:rPr lang="en-US" sz="3200" b="1" dirty="0">
                <a:latin typeface="Arial" panose="020B0604020202020204" pitchFamily="34" charset="0"/>
                <a:ea typeface="Varela Round"/>
                <a:cs typeface="Arial" panose="020B0604020202020204" pitchFamily="34" charset="0"/>
                <a:sym typeface="Varela Round"/>
              </a:rPr>
              <a:t>Data Collected From:</a:t>
            </a:r>
          </a:p>
          <a:p>
            <a:pPr marL="690881" lvl="1" indent="-345440" algn="l">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Election Commission of India (ECI) – Results for 2014, 2019, 2024</a:t>
            </a:r>
          </a:p>
          <a:p>
            <a:pPr marL="690881" lvl="1" indent="-345440" algn="l">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Candidate Affidavits – Assets, Education, Gender</a:t>
            </a:r>
          </a:p>
          <a:p>
            <a:pPr marL="690881" lvl="1" indent="-345440" algn="l">
              <a:lnSpc>
                <a:spcPts val="4480"/>
              </a:lnSpc>
              <a:buFont typeface="Arial"/>
              <a:buChar char="•"/>
            </a:pPr>
            <a:r>
              <a:rPr lang="en-US" sz="3200" dirty="0">
                <a:latin typeface="Arial" panose="020B0604020202020204" pitchFamily="34" charset="0"/>
                <a:ea typeface="Varela Round"/>
                <a:cs typeface="Arial" panose="020B0604020202020204" pitchFamily="34" charset="0"/>
                <a:sym typeface="Varela Round"/>
              </a:rPr>
              <a:t>Kaggle - Alliance datasets</a:t>
            </a:r>
          </a:p>
          <a:p>
            <a:pPr algn="l">
              <a:lnSpc>
                <a:spcPts val="4480"/>
              </a:lnSpc>
            </a:pPr>
            <a:endParaRPr lang="en-US" sz="3200" dirty="0">
              <a:solidFill>
                <a:srgbClr val="034697"/>
              </a:solidFill>
              <a:latin typeface="Varela Round"/>
              <a:ea typeface="Varela Round"/>
              <a:cs typeface="Varela Round"/>
              <a:sym typeface="Varela Rou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663812" y="457799"/>
            <a:ext cx="8960375" cy="1923604"/>
          </a:xfrm>
          <a:prstGeom prst="rect">
            <a:avLst/>
          </a:prstGeom>
        </p:spPr>
        <p:txBody>
          <a:bodyPr lIns="0" tIns="0" rIns="0" bIns="0" rtlCol="0" anchor="t">
            <a:spAutoFit/>
          </a:bodyPr>
          <a:lstStyle/>
          <a:p>
            <a:pPr algn="ctr">
              <a:lnSpc>
                <a:spcPts val="7531"/>
              </a:lnSpc>
            </a:pPr>
            <a:r>
              <a:rPr lang="en-US" sz="8462" b="1" dirty="0">
                <a:solidFill>
                  <a:schemeClr val="accent3">
                    <a:lumMod val="50000"/>
                  </a:schemeClr>
                </a:solidFill>
                <a:latin typeface="Futura Bold"/>
                <a:ea typeface="Futura Bold"/>
                <a:cs typeface="Futura Bold"/>
                <a:sym typeface="Futura Bold"/>
              </a:rPr>
              <a:t>DASHBOARD OVERVIEW</a:t>
            </a:r>
          </a:p>
        </p:txBody>
      </p:sp>
      <p:sp>
        <p:nvSpPr>
          <p:cNvPr id="11" name="TextBox 11"/>
          <p:cNvSpPr txBox="1"/>
          <p:nvPr/>
        </p:nvSpPr>
        <p:spPr>
          <a:xfrm>
            <a:off x="2121402" y="2980404"/>
            <a:ext cx="7022598" cy="2274020"/>
          </a:xfrm>
          <a:prstGeom prst="rect">
            <a:avLst/>
          </a:prstGeom>
        </p:spPr>
        <p:txBody>
          <a:bodyPr lIns="0" tIns="0" rIns="0" bIns="0" rtlCol="0" anchor="t">
            <a:spAutoFit/>
          </a:bodyPr>
          <a:lstStyle/>
          <a:p>
            <a:pPr algn="l">
              <a:lnSpc>
                <a:spcPts val="2967"/>
              </a:lnSpc>
            </a:pPr>
            <a:r>
              <a:rPr lang="en-US" sz="2119">
                <a:latin typeface="Arial" panose="020B0604020202020204" pitchFamily="34" charset="0"/>
                <a:ea typeface="Varela Round"/>
                <a:cs typeface="Arial" panose="020B0604020202020204" pitchFamily="34" charset="0"/>
                <a:sym typeface="Varela Round"/>
              </a:rPr>
              <a:t>Overall Election Results</a:t>
            </a:r>
          </a:p>
          <a:p>
            <a:pPr marL="457555" lvl="1" indent="-228777" algn="l">
              <a:lnSpc>
                <a:spcPts val="2967"/>
              </a:lnSpc>
              <a:buFont typeface="Arial"/>
              <a:buChar char="•"/>
            </a:pPr>
            <a:r>
              <a:rPr lang="en-US" sz="2119">
                <a:latin typeface="Arial" panose="020B0604020202020204" pitchFamily="34" charset="0"/>
                <a:ea typeface="Varela Round"/>
                <a:cs typeface="Arial" panose="020B0604020202020204" pitchFamily="34" charset="0"/>
                <a:sym typeface="Varela Round"/>
              </a:rPr>
              <a:t>Shows total seats, party-wise and alliance-wise performance, and leading candidates.</a:t>
            </a:r>
          </a:p>
          <a:p>
            <a:pPr marL="457555" lvl="1" indent="-228777" algn="l">
              <a:lnSpc>
                <a:spcPts val="2967"/>
              </a:lnSpc>
              <a:buFont typeface="Arial"/>
              <a:buChar char="•"/>
            </a:pPr>
            <a:r>
              <a:rPr lang="en-US" sz="2119">
                <a:latin typeface="Arial" panose="020B0604020202020204" pitchFamily="34" charset="0"/>
                <a:ea typeface="Varela Round"/>
                <a:cs typeface="Arial" panose="020B0604020202020204" pitchFamily="34" charset="0"/>
                <a:sym typeface="Varela Round"/>
              </a:rPr>
              <a:t>Gives a complete snapshot of the overall election outcome.</a:t>
            </a:r>
          </a:p>
          <a:p>
            <a:pPr algn="l">
              <a:lnSpc>
                <a:spcPts val="2967"/>
              </a:lnSpc>
            </a:pPr>
            <a:endParaRPr lang="en-US" sz="2119">
              <a:latin typeface="Arial" panose="020B0604020202020204" pitchFamily="34" charset="0"/>
              <a:ea typeface="Varela Round"/>
              <a:cs typeface="Arial" panose="020B0604020202020204" pitchFamily="34" charset="0"/>
              <a:sym typeface="Varela Round"/>
            </a:endParaRPr>
          </a:p>
        </p:txBody>
      </p:sp>
      <p:sp>
        <p:nvSpPr>
          <p:cNvPr id="12" name="TextBox 12"/>
          <p:cNvSpPr txBox="1"/>
          <p:nvPr/>
        </p:nvSpPr>
        <p:spPr>
          <a:xfrm>
            <a:off x="1201073" y="3279577"/>
            <a:ext cx="920330" cy="578748"/>
          </a:xfrm>
          <a:prstGeom prst="rect">
            <a:avLst/>
          </a:prstGeom>
        </p:spPr>
        <p:txBody>
          <a:bodyPr lIns="0" tIns="0" rIns="0" bIns="0" rtlCol="0" anchor="t">
            <a:spAutoFit/>
          </a:bodyPr>
          <a:lstStyle/>
          <a:p>
            <a:pPr algn="ctr">
              <a:lnSpc>
                <a:spcPts val="4450"/>
              </a:lnSpc>
            </a:pPr>
            <a:r>
              <a:rPr lang="en-US" sz="5000" b="1">
                <a:latin typeface="Arial" panose="020B0604020202020204" pitchFamily="34" charset="0"/>
                <a:ea typeface="Futura Bold"/>
                <a:cs typeface="Arial" panose="020B0604020202020204" pitchFamily="34" charset="0"/>
                <a:sym typeface="Futura Bold"/>
              </a:rPr>
              <a:t>1.</a:t>
            </a:r>
          </a:p>
        </p:txBody>
      </p:sp>
      <p:sp>
        <p:nvSpPr>
          <p:cNvPr id="13" name="TextBox 13"/>
          <p:cNvSpPr txBox="1"/>
          <p:nvPr/>
        </p:nvSpPr>
        <p:spPr>
          <a:xfrm>
            <a:off x="1525238" y="5644157"/>
            <a:ext cx="920330" cy="578748"/>
          </a:xfrm>
          <a:prstGeom prst="rect">
            <a:avLst/>
          </a:prstGeom>
        </p:spPr>
        <p:txBody>
          <a:bodyPr lIns="0" tIns="0" rIns="0" bIns="0" rtlCol="0" anchor="t">
            <a:spAutoFit/>
          </a:bodyPr>
          <a:lstStyle/>
          <a:p>
            <a:pPr algn="ctr">
              <a:lnSpc>
                <a:spcPts val="4450"/>
              </a:lnSpc>
            </a:pPr>
            <a:r>
              <a:rPr lang="en-US" sz="5000" b="1">
                <a:latin typeface="Arial" panose="020B0604020202020204" pitchFamily="34" charset="0"/>
                <a:ea typeface="Futura Bold"/>
                <a:cs typeface="Arial" panose="020B0604020202020204" pitchFamily="34" charset="0"/>
                <a:sym typeface="Futura Bold"/>
              </a:rPr>
              <a:t>2.</a:t>
            </a:r>
          </a:p>
        </p:txBody>
      </p:sp>
      <p:sp>
        <p:nvSpPr>
          <p:cNvPr id="14" name="TextBox 14"/>
          <p:cNvSpPr txBox="1"/>
          <p:nvPr/>
        </p:nvSpPr>
        <p:spPr>
          <a:xfrm>
            <a:off x="1985403" y="7477611"/>
            <a:ext cx="920330" cy="569002"/>
          </a:xfrm>
          <a:prstGeom prst="rect">
            <a:avLst/>
          </a:prstGeom>
        </p:spPr>
        <p:txBody>
          <a:bodyPr lIns="0" tIns="0" rIns="0" bIns="0" rtlCol="0" anchor="t">
            <a:spAutoFit/>
          </a:bodyPr>
          <a:lstStyle/>
          <a:p>
            <a:pPr algn="ctr">
              <a:lnSpc>
                <a:spcPts val="4447"/>
              </a:lnSpc>
            </a:pPr>
            <a:r>
              <a:rPr lang="en-US" sz="4996" b="1">
                <a:latin typeface="Arial" panose="020B0604020202020204" pitchFamily="34" charset="0"/>
                <a:ea typeface="Futura Bold"/>
                <a:cs typeface="Arial" panose="020B0604020202020204" pitchFamily="34" charset="0"/>
                <a:sym typeface="Futura Bold"/>
              </a:rPr>
              <a:t>3.</a:t>
            </a:r>
          </a:p>
        </p:txBody>
      </p:sp>
      <p:sp>
        <p:nvSpPr>
          <p:cNvPr id="15" name="TextBox 15"/>
          <p:cNvSpPr txBox="1"/>
          <p:nvPr/>
        </p:nvSpPr>
        <p:spPr>
          <a:xfrm>
            <a:off x="2445567" y="5210509"/>
            <a:ext cx="8174046" cy="1888979"/>
          </a:xfrm>
          <a:prstGeom prst="rect">
            <a:avLst/>
          </a:prstGeom>
        </p:spPr>
        <p:txBody>
          <a:bodyPr lIns="0" tIns="0" rIns="0" bIns="0" rtlCol="0" anchor="t">
            <a:spAutoFit/>
          </a:bodyPr>
          <a:lstStyle/>
          <a:p>
            <a:pPr algn="l">
              <a:lnSpc>
                <a:spcPts val="2953"/>
              </a:lnSpc>
            </a:pPr>
            <a:r>
              <a:rPr lang="en-US" sz="2109">
                <a:latin typeface="Arial" panose="020B0604020202020204" pitchFamily="34" charset="0"/>
                <a:ea typeface="Varela Round"/>
                <a:cs typeface="Arial" panose="020B0604020202020204" pitchFamily="34" charset="0"/>
                <a:sym typeface="Varela Round"/>
              </a:rPr>
              <a:t>Election Summary</a:t>
            </a:r>
          </a:p>
          <a:p>
            <a:pPr marL="455548" lvl="1" indent="-227774" algn="l">
              <a:lnSpc>
                <a:spcPts val="2953"/>
              </a:lnSpc>
              <a:buFont typeface="Arial"/>
              <a:buChar char="•"/>
            </a:pPr>
            <a:r>
              <a:rPr lang="en-US" sz="2109">
                <a:latin typeface="Arial" panose="020B0604020202020204" pitchFamily="34" charset="0"/>
                <a:ea typeface="Varela Round"/>
                <a:cs typeface="Arial" panose="020B0604020202020204" pitchFamily="34" charset="0"/>
                <a:sym typeface="Varela Round"/>
              </a:rPr>
              <a:t>Focuses on party performance and representation.</a:t>
            </a:r>
          </a:p>
          <a:p>
            <a:pPr marL="455548" lvl="1" indent="-227774" algn="l">
              <a:lnSpc>
                <a:spcPts val="2953"/>
              </a:lnSpc>
              <a:buFont typeface="Arial"/>
              <a:buChar char="•"/>
            </a:pPr>
            <a:r>
              <a:rPr lang="en-US" sz="2109">
                <a:latin typeface="Arial" panose="020B0604020202020204" pitchFamily="34" charset="0"/>
                <a:ea typeface="Varela Round"/>
                <a:cs typeface="Arial" panose="020B0604020202020204" pitchFamily="34" charset="0"/>
                <a:sym typeface="Varela Round"/>
              </a:rPr>
              <a:t>Displays total electors, votes by party, winning candidates, and gender/category diversity.</a:t>
            </a:r>
          </a:p>
          <a:p>
            <a:pPr algn="l">
              <a:lnSpc>
                <a:spcPts val="2953"/>
              </a:lnSpc>
            </a:pPr>
            <a:endParaRPr lang="en-US" sz="2109">
              <a:latin typeface="Arial" panose="020B0604020202020204" pitchFamily="34" charset="0"/>
              <a:ea typeface="Varela Round"/>
              <a:cs typeface="Arial" panose="020B0604020202020204" pitchFamily="34" charset="0"/>
              <a:sym typeface="Varela Round"/>
            </a:endParaRPr>
          </a:p>
        </p:txBody>
      </p:sp>
      <p:sp>
        <p:nvSpPr>
          <p:cNvPr id="16" name="TextBox 16"/>
          <p:cNvSpPr txBox="1"/>
          <p:nvPr/>
        </p:nvSpPr>
        <p:spPr>
          <a:xfrm>
            <a:off x="2989571" y="7127898"/>
            <a:ext cx="8174046" cy="2334101"/>
          </a:xfrm>
          <a:prstGeom prst="rect">
            <a:avLst/>
          </a:prstGeom>
        </p:spPr>
        <p:txBody>
          <a:bodyPr lIns="0" tIns="0" rIns="0" bIns="0" rtlCol="0" anchor="t">
            <a:spAutoFit/>
          </a:bodyPr>
          <a:lstStyle/>
          <a:p>
            <a:pPr algn="l">
              <a:lnSpc>
                <a:spcPts val="2953"/>
              </a:lnSpc>
            </a:pPr>
            <a:r>
              <a:rPr lang="en-US" sz="2109" dirty="0">
                <a:latin typeface="Arial" panose="020B0604020202020204" pitchFamily="34" charset="0"/>
                <a:ea typeface="Varela Round"/>
                <a:cs typeface="Arial" panose="020B0604020202020204" pitchFamily="34" charset="0"/>
                <a:sym typeface="Varela Round"/>
              </a:rPr>
              <a:t>Candidates Data</a:t>
            </a:r>
          </a:p>
          <a:p>
            <a:pPr marL="455548" lvl="1" indent="-227774" algn="l">
              <a:lnSpc>
                <a:spcPts val="2953"/>
              </a:lnSpc>
              <a:buFont typeface="Arial"/>
              <a:buChar char="•"/>
            </a:pPr>
            <a:r>
              <a:rPr lang="en-US" sz="2109" dirty="0">
                <a:latin typeface="Arial" panose="020B0604020202020204" pitchFamily="34" charset="0"/>
                <a:ea typeface="Varela Round"/>
                <a:cs typeface="Arial" panose="020B0604020202020204" pitchFamily="34" charset="0"/>
                <a:sym typeface="Varela Round"/>
              </a:rPr>
              <a:t>Shows profile of winning candidates</a:t>
            </a:r>
          </a:p>
          <a:p>
            <a:pPr marL="455548" lvl="1" indent="-227774" algn="l">
              <a:lnSpc>
                <a:spcPts val="2953"/>
              </a:lnSpc>
              <a:buFont typeface="Arial"/>
              <a:buChar char="•"/>
            </a:pPr>
            <a:r>
              <a:rPr lang="en-US" sz="2109" dirty="0">
                <a:latin typeface="Arial" panose="020B0604020202020204" pitchFamily="34" charset="0"/>
                <a:ea typeface="Varela Round"/>
                <a:cs typeface="Arial" panose="020B0604020202020204" pitchFamily="34" charset="0"/>
                <a:sym typeface="Varela Round"/>
              </a:rPr>
              <a:t>Includes assets, criminal cases, and education</a:t>
            </a:r>
          </a:p>
          <a:p>
            <a:pPr marL="455548" lvl="1" indent="-227774" algn="l">
              <a:lnSpc>
                <a:spcPts val="2953"/>
              </a:lnSpc>
              <a:buFont typeface="Arial"/>
              <a:buChar char="•"/>
            </a:pPr>
            <a:r>
              <a:rPr lang="en-US" sz="2109" dirty="0">
                <a:latin typeface="Arial" panose="020B0604020202020204" pitchFamily="34" charset="0"/>
                <a:ea typeface="Varela Round"/>
                <a:cs typeface="Arial" panose="020B0604020202020204" pitchFamily="34" charset="0"/>
                <a:sym typeface="Varela Round"/>
              </a:rPr>
              <a:t>Compares background of winners by party</a:t>
            </a:r>
          </a:p>
          <a:p>
            <a:pPr algn="l">
              <a:lnSpc>
                <a:spcPts val="3173"/>
              </a:lnSpc>
            </a:pPr>
            <a:endParaRPr lang="en-US" sz="2109" dirty="0">
              <a:solidFill>
                <a:srgbClr val="034697"/>
              </a:solidFill>
              <a:latin typeface="Varela Round"/>
              <a:ea typeface="Varela Round"/>
              <a:cs typeface="Varela Round"/>
              <a:sym typeface="Varela Round"/>
            </a:endParaRPr>
          </a:p>
          <a:p>
            <a:pPr algn="l">
              <a:lnSpc>
                <a:spcPts val="3173"/>
              </a:lnSpc>
            </a:pPr>
            <a:endParaRPr lang="en-US" sz="2109" dirty="0">
              <a:solidFill>
                <a:srgbClr val="034697"/>
              </a:solidFill>
              <a:latin typeface="Varela Round"/>
              <a:ea typeface="Varela Round"/>
              <a:cs typeface="Varela Round"/>
              <a:sym typeface="Varela Round"/>
            </a:endParaRPr>
          </a:p>
        </p:txBody>
      </p:sp>
      <p:sp>
        <p:nvSpPr>
          <p:cNvPr id="17" name="TextBox 17"/>
          <p:cNvSpPr txBox="1"/>
          <p:nvPr/>
        </p:nvSpPr>
        <p:spPr>
          <a:xfrm>
            <a:off x="10048993" y="4315904"/>
            <a:ext cx="920330" cy="578748"/>
          </a:xfrm>
          <a:prstGeom prst="rect">
            <a:avLst/>
          </a:prstGeom>
        </p:spPr>
        <p:txBody>
          <a:bodyPr lIns="0" tIns="0" rIns="0" bIns="0" rtlCol="0" anchor="t">
            <a:spAutoFit/>
          </a:bodyPr>
          <a:lstStyle/>
          <a:p>
            <a:pPr algn="ctr">
              <a:lnSpc>
                <a:spcPts val="4450"/>
              </a:lnSpc>
            </a:pPr>
            <a:r>
              <a:rPr lang="en-US" sz="5000" b="1">
                <a:latin typeface="Arial" panose="020B0604020202020204" pitchFamily="34" charset="0"/>
                <a:ea typeface="Futura Bold"/>
                <a:cs typeface="Arial" panose="020B0604020202020204" pitchFamily="34" charset="0"/>
                <a:sym typeface="Futura Bold"/>
              </a:rPr>
              <a:t>4.</a:t>
            </a:r>
          </a:p>
        </p:txBody>
      </p:sp>
      <p:sp>
        <p:nvSpPr>
          <p:cNvPr id="18" name="TextBox 18"/>
          <p:cNvSpPr txBox="1"/>
          <p:nvPr/>
        </p:nvSpPr>
        <p:spPr>
          <a:xfrm>
            <a:off x="10243288" y="6723260"/>
            <a:ext cx="920330" cy="578748"/>
          </a:xfrm>
          <a:prstGeom prst="rect">
            <a:avLst/>
          </a:prstGeom>
        </p:spPr>
        <p:txBody>
          <a:bodyPr lIns="0" tIns="0" rIns="0" bIns="0" rtlCol="0" anchor="t">
            <a:spAutoFit/>
          </a:bodyPr>
          <a:lstStyle/>
          <a:p>
            <a:pPr algn="ctr">
              <a:lnSpc>
                <a:spcPts val="4450"/>
              </a:lnSpc>
            </a:pPr>
            <a:r>
              <a:rPr lang="en-US" sz="5000" b="1">
                <a:latin typeface="Arial" panose="020B0604020202020204" pitchFamily="34" charset="0"/>
                <a:ea typeface="Futura Bold"/>
                <a:cs typeface="Arial" panose="020B0604020202020204" pitchFamily="34" charset="0"/>
                <a:sym typeface="Futura Bold"/>
              </a:rPr>
              <a:t>5.</a:t>
            </a:r>
          </a:p>
        </p:txBody>
      </p:sp>
      <p:sp>
        <p:nvSpPr>
          <p:cNvPr id="19" name="TextBox 19"/>
          <p:cNvSpPr txBox="1"/>
          <p:nvPr/>
        </p:nvSpPr>
        <p:spPr>
          <a:xfrm>
            <a:off x="10969323" y="4015765"/>
            <a:ext cx="7022598" cy="2274020"/>
          </a:xfrm>
          <a:prstGeom prst="rect">
            <a:avLst/>
          </a:prstGeom>
        </p:spPr>
        <p:txBody>
          <a:bodyPr lIns="0" tIns="0" rIns="0" bIns="0" rtlCol="0" anchor="t">
            <a:spAutoFit/>
          </a:bodyPr>
          <a:lstStyle/>
          <a:p>
            <a:pPr algn="l">
              <a:lnSpc>
                <a:spcPts val="2967"/>
              </a:lnSpc>
            </a:pPr>
            <a:r>
              <a:rPr lang="en-US" sz="2119">
                <a:latin typeface="Arial" panose="020B0604020202020204" pitchFamily="34" charset="0"/>
                <a:ea typeface="Varela Round"/>
                <a:cs typeface="Arial" panose="020B0604020202020204" pitchFamily="34" charset="0"/>
                <a:sym typeface="Varela Round"/>
              </a:rPr>
              <a:t>Overall Election Results</a:t>
            </a:r>
          </a:p>
          <a:p>
            <a:pPr marL="457555" lvl="1" indent="-228777" algn="l">
              <a:lnSpc>
                <a:spcPts val="2967"/>
              </a:lnSpc>
              <a:buFont typeface="Arial"/>
              <a:buChar char="•"/>
            </a:pPr>
            <a:r>
              <a:rPr lang="en-US" sz="2119">
                <a:latin typeface="Arial" panose="020B0604020202020204" pitchFamily="34" charset="0"/>
                <a:ea typeface="Varela Round"/>
                <a:cs typeface="Arial" panose="020B0604020202020204" pitchFamily="34" charset="0"/>
                <a:sym typeface="Varela Round"/>
              </a:rPr>
              <a:t>Gives a complete snapshot of the overall election outcome.</a:t>
            </a:r>
          </a:p>
          <a:p>
            <a:pPr marL="457555" lvl="1" indent="-228777" algn="l">
              <a:lnSpc>
                <a:spcPts val="2967"/>
              </a:lnSpc>
              <a:buFont typeface="Arial"/>
              <a:buChar char="•"/>
            </a:pPr>
            <a:r>
              <a:rPr lang="en-US" sz="2119">
                <a:latin typeface="Arial" panose="020B0604020202020204" pitchFamily="34" charset="0"/>
                <a:ea typeface="Varela Round"/>
                <a:cs typeface="Arial" panose="020B0604020202020204" pitchFamily="34" charset="0"/>
                <a:sym typeface="Varela Round"/>
              </a:rPr>
              <a:t>Shows total seats, party-wise and alliance-wise performance, and leading candidates.</a:t>
            </a:r>
          </a:p>
          <a:p>
            <a:pPr algn="l">
              <a:lnSpc>
                <a:spcPts val="2967"/>
              </a:lnSpc>
            </a:pPr>
            <a:endParaRPr lang="en-US" sz="2119">
              <a:latin typeface="Arial" panose="020B0604020202020204" pitchFamily="34" charset="0"/>
              <a:ea typeface="Varela Round"/>
              <a:cs typeface="Arial" panose="020B0604020202020204" pitchFamily="34" charset="0"/>
              <a:sym typeface="Varela Round"/>
            </a:endParaRPr>
          </a:p>
        </p:txBody>
      </p:sp>
      <p:sp>
        <p:nvSpPr>
          <p:cNvPr id="20" name="TextBox 20"/>
          <p:cNvSpPr txBox="1"/>
          <p:nvPr/>
        </p:nvSpPr>
        <p:spPr>
          <a:xfrm>
            <a:off x="11163618" y="6489995"/>
            <a:ext cx="8174046" cy="1904496"/>
          </a:xfrm>
          <a:prstGeom prst="rect">
            <a:avLst/>
          </a:prstGeom>
        </p:spPr>
        <p:txBody>
          <a:bodyPr lIns="0" tIns="0" rIns="0" bIns="0" rtlCol="0" anchor="t">
            <a:spAutoFit/>
          </a:bodyPr>
          <a:lstStyle/>
          <a:p>
            <a:pPr algn="l">
              <a:lnSpc>
                <a:spcPts val="2953"/>
              </a:lnSpc>
            </a:pPr>
            <a:r>
              <a:rPr lang="en-US" sz="2109" dirty="0">
                <a:latin typeface="Arial" panose="020B0604020202020204" pitchFamily="34" charset="0"/>
                <a:ea typeface="Varela Round"/>
                <a:cs typeface="Arial" panose="020B0604020202020204" pitchFamily="34" charset="0"/>
                <a:sym typeface="Varela Round"/>
              </a:rPr>
              <a:t>Opinion Polls</a:t>
            </a:r>
          </a:p>
          <a:p>
            <a:pPr marL="455548" lvl="1" indent="-227774" algn="l">
              <a:lnSpc>
                <a:spcPts val="2953"/>
              </a:lnSpc>
              <a:buFont typeface="Arial"/>
              <a:buChar char="•"/>
            </a:pPr>
            <a:r>
              <a:rPr lang="en-US" sz="2109" dirty="0">
                <a:latin typeface="Arial" panose="020B0604020202020204" pitchFamily="34" charset="0"/>
                <a:ea typeface="Varela Round"/>
                <a:cs typeface="Arial" panose="020B0604020202020204" pitchFamily="34" charset="0"/>
                <a:sym typeface="Varela Round"/>
              </a:rPr>
              <a:t>Displays pre-election poll predictions</a:t>
            </a:r>
          </a:p>
          <a:p>
            <a:pPr marL="455548" lvl="1" indent="-227774" algn="l">
              <a:lnSpc>
                <a:spcPts val="2953"/>
              </a:lnSpc>
              <a:buFont typeface="Arial"/>
              <a:buChar char="•"/>
            </a:pPr>
            <a:r>
              <a:rPr lang="en-US" sz="2109" dirty="0">
                <a:latin typeface="Arial" panose="020B0604020202020204" pitchFamily="34" charset="0"/>
                <a:ea typeface="Varela Round"/>
                <a:cs typeface="Arial" panose="020B0604020202020204" pitchFamily="34" charset="0"/>
                <a:sym typeface="Varela Round"/>
              </a:rPr>
              <a:t>Shows projected seats and vote-share by alliance</a:t>
            </a:r>
          </a:p>
          <a:p>
            <a:pPr marL="455548" lvl="1" indent="-227774" algn="l">
              <a:lnSpc>
                <a:spcPts val="2953"/>
              </a:lnSpc>
              <a:buFont typeface="Arial"/>
              <a:buChar char="•"/>
            </a:pPr>
            <a:r>
              <a:rPr lang="en-US" sz="2109" dirty="0">
                <a:latin typeface="Arial" panose="020B0604020202020204" pitchFamily="34" charset="0"/>
                <a:ea typeface="Varela Round"/>
                <a:cs typeface="Arial" panose="020B0604020202020204" pitchFamily="34" charset="0"/>
                <a:sym typeface="Varela Round"/>
              </a:rPr>
              <a:t>Includes poll sample size and margin of error</a:t>
            </a:r>
          </a:p>
          <a:p>
            <a:pPr algn="l">
              <a:lnSpc>
                <a:spcPts val="2953"/>
              </a:lnSpc>
            </a:pPr>
            <a:endParaRPr lang="en-US" sz="2109" dirty="0">
              <a:solidFill>
                <a:srgbClr val="034697"/>
              </a:solidFill>
              <a:latin typeface="Varela Round"/>
              <a:ea typeface="Varela Round"/>
              <a:cs typeface="Varela Round"/>
              <a:sym typeface="Varela Rou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9551902" y="2461362"/>
            <a:ext cx="7062419" cy="3973470"/>
          </a:xfrm>
          <a:custGeom>
            <a:avLst/>
            <a:gdLst/>
            <a:ahLst/>
            <a:cxnLst/>
            <a:rect l="l" t="t" r="r" b="b"/>
            <a:pathLst>
              <a:path w="7062419" h="3973470">
                <a:moveTo>
                  <a:pt x="0" y="0"/>
                </a:moveTo>
                <a:lnTo>
                  <a:pt x="7062419" y="0"/>
                </a:lnTo>
                <a:lnTo>
                  <a:pt x="7062419" y="3973471"/>
                </a:lnTo>
                <a:lnTo>
                  <a:pt x="0" y="3973471"/>
                </a:lnTo>
                <a:lnTo>
                  <a:pt x="0" y="0"/>
                </a:lnTo>
                <a:close/>
              </a:path>
            </a:pathLst>
          </a:custGeom>
          <a:blipFill>
            <a:blip r:embed="rId8"/>
            <a:stretch>
              <a:fillRect/>
            </a:stretch>
          </a:blipFill>
        </p:spPr>
      </p:sp>
      <p:sp>
        <p:nvSpPr>
          <p:cNvPr id="11" name="TextBox 11"/>
          <p:cNvSpPr txBox="1"/>
          <p:nvPr/>
        </p:nvSpPr>
        <p:spPr>
          <a:xfrm>
            <a:off x="4396815" y="605323"/>
            <a:ext cx="8960375" cy="577081"/>
          </a:xfrm>
          <a:prstGeom prst="rect">
            <a:avLst/>
          </a:prstGeom>
        </p:spPr>
        <p:txBody>
          <a:bodyPr lIns="0" tIns="0" rIns="0" bIns="0" rtlCol="0" anchor="t">
            <a:spAutoFit/>
          </a:bodyPr>
          <a:lstStyle/>
          <a:p>
            <a:pPr algn="ctr">
              <a:lnSpc>
                <a:spcPts val="4450"/>
              </a:lnSpc>
            </a:pPr>
            <a:r>
              <a:rPr lang="en-US" sz="5000" b="1" dirty="0">
                <a:solidFill>
                  <a:schemeClr val="accent3">
                    <a:lumMod val="50000"/>
                  </a:schemeClr>
                </a:solidFill>
                <a:latin typeface="Futura Bold"/>
                <a:ea typeface="Futura Bold"/>
                <a:cs typeface="Futura Bold"/>
                <a:sym typeface="Futura Bold"/>
              </a:rPr>
              <a:t>OVERALL ELECTION RESULTS</a:t>
            </a:r>
          </a:p>
        </p:txBody>
      </p:sp>
      <p:sp>
        <p:nvSpPr>
          <p:cNvPr id="12" name="TextBox 12"/>
          <p:cNvSpPr txBox="1"/>
          <p:nvPr/>
        </p:nvSpPr>
        <p:spPr>
          <a:xfrm>
            <a:off x="2009329" y="2203965"/>
            <a:ext cx="6421041" cy="3988721"/>
          </a:xfrm>
          <a:prstGeom prst="rect">
            <a:avLst/>
          </a:prstGeom>
        </p:spPr>
        <p:txBody>
          <a:bodyPr lIns="0" tIns="0" rIns="0" bIns="0" rtlCol="0" anchor="t">
            <a:spAutoFit/>
          </a:bodyPr>
          <a:lstStyle/>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Shows total seats, party-wise and alliance-wise results.</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Displays leading parties and top candidates.</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Provides a national-level snapshot of the final outcome.</a:t>
            </a:r>
          </a:p>
          <a:p>
            <a:pPr algn="l">
              <a:lnSpc>
                <a:spcPts val="4480"/>
              </a:lnSpc>
            </a:pPr>
            <a:endParaRPr lang="en-US" sz="3200">
              <a:latin typeface="Arial" panose="020B0604020202020204" pitchFamily="34" charset="0"/>
              <a:ea typeface="Varela Round"/>
              <a:cs typeface="Arial" panose="020B0604020202020204" pitchFamily="34" charset="0"/>
              <a:sym typeface="Varela Round"/>
            </a:endParaRPr>
          </a:p>
        </p:txBody>
      </p:sp>
      <p:sp>
        <p:nvSpPr>
          <p:cNvPr id="13" name="TextBox 13"/>
          <p:cNvSpPr txBox="1"/>
          <p:nvPr/>
        </p:nvSpPr>
        <p:spPr>
          <a:xfrm>
            <a:off x="2009329" y="6826508"/>
            <a:ext cx="11361007" cy="2257477"/>
          </a:xfrm>
          <a:prstGeom prst="rect">
            <a:avLst/>
          </a:prstGeom>
        </p:spPr>
        <p:txBody>
          <a:bodyPr lIns="0" tIns="0" rIns="0" bIns="0" rtlCol="0" anchor="t">
            <a:spAutoFit/>
          </a:bodyPr>
          <a:lstStyle/>
          <a:p>
            <a:pPr algn="ctr">
              <a:lnSpc>
                <a:spcPts val="4480"/>
              </a:lnSpc>
            </a:pPr>
            <a:r>
              <a:rPr lang="en-US" sz="3200" dirty="0">
                <a:latin typeface="Arial" panose="020B0604020202020204" pitchFamily="34" charset="0"/>
                <a:ea typeface="Canva Sans"/>
                <a:cs typeface="Arial" panose="020B0604020202020204" pitchFamily="34" charset="0"/>
                <a:sym typeface="Canva Sans"/>
              </a:rPr>
              <a:t>This dashboard gives the overall outcome of the 2024 elections — which alliances and parties dominated, and who the top-performing candidates were. It helps understand the national result at a glance.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9812622" y="2203243"/>
            <a:ext cx="7089136" cy="3977844"/>
          </a:xfrm>
          <a:custGeom>
            <a:avLst/>
            <a:gdLst/>
            <a:ahLst/>
            <a:cxnLst/>
            <a:rect l="l" t="t" r="r" b="b"/>
            <a:pathLst>
              <a:path w="7089136" h="3977844">
                <a:moveTo>
                  <a:pt x="0" y="0"/>
                </a:moveTo>
                <a:lnTo>
                  <a:pt x="7089136" y="0"/>
                </a:lnTo>
                <a:lnTo>
                  <a:pt x="7089136" y="3977844"/>
                </a:lnTo>
                <a:lnTo>
                  <a:pt x="0" y="3977844"/>
                </a:lnTo>
                <a:lnTo>
                  <a:pt x="0" y="0"/>
                </a:lnTo>
                <a:close/>
              </a:path>
            </a:pathLst>
          </a:custGeom>
          <a:blipFill>
            <a:blip r:embed="rId8"/>
            <a:stretch>
              <a:fillRect/>
            </a:stretch>
          </a:blipFill>
        </p:spPr>
      </p:sp>
      <p:sp>
        <p:nvSpPr>
          <p:cNvPr id="11" name="TextBox 11"/>
          <p:cNvSpPr txBox="1"/>
          <p:nvPr/>
        </p:nvSpPr>
        <p:spPr>
          <a:xfrm>
            <a:off x="4396815" y="605323"/>
            <a:ext cx="8960375" cy="577081"/>
          </a:xfrm>
          <a:prstGeom prst="rect">
            <a:avLst/>
          </a:prstGeom>
        </p:spPr>
        <p:txBody>
          <a:bodyPr lIns="0" tIns="0" rIns="0" bIns="0" rtlCol="0" anchor="t">
            <a:spAutoFit/>
          </a:bodyPr>
          <a:lstStyle/>
          <a:p>
            <a:pPr algn="ctr">
              <a:lnSpc>
                <a:spcPts val="4450"/>
              </a:lnSpc>
            </a:pPr>
            <a:r>
              <a:rPr lang="en-US" sz="5000" b="1" dirty="0">
                <a:solidFill>
                  <a:schemeClr val="accent3">
                    <a:lumMod val="50000"/>
                  </a:schemeClr>
                </a:solidFill>
                <a:latin typeface="Futura Bold"/>
                <a:ea typeface="Futura Bold"/>
                <a:cs typeface="Futura Bold"/>
                <a:sym typeface="Futura Bold"/>
              </a:rPr>
              <a:t>ELECTION SUMMARY</a:t>
            </a:r>
          </a:p>
        </p:txBody>
      </p:sp>
      <p:sp>
        <p:nvSpPr>
          <p:cNvPr id="12" name="TextBox 12"/>
          <p:cNvSpPr txBox="1"/>
          <p:nvPr/>
        </p:nvSpPr>
        <p:spPr>
          <a:xfrm>
            <a:off x="2009329" y="2203965"/>
            <a:ext cx="6421041" cy="3988721"/>
          </a:xfrm>
          <a:prstGeom prst="rect">
            <a:avLst/>
          </a:prstGeom>
        </p:spPr>
        <p:txBody>
          <a:bodyPr lIns="0" tIns="0" rIns="0" bIns="0" rtlCol="0" anchor="t">
            <a:spAutoFit/>
          </a:bodyPr>
          <a:lstStyle/>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Displays total electors, valid votes, and parties.</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Shows votes by party and winning candidates by party.</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Includes gender and category representation among winners.</a:t>
            </a:r>
          </a:p>
          <a:p>
            <a:pPr algn="l">
              <a:lnSpc>
                <a:spcPts val="4480"/>
              </a:lnSpc>
            </a:pPr>
            <a:endParaRPr lang="en-US" sz="3200">
              <a:latin typeface="Arial" panose="020B0604020202020204" pitchFamily="34" charset="0"/>
              <a:ea typeface="Varela Round"/>
              <a:cs typeface="Arial" panose="020B0604020202020204" pitchFamily="34" charset="0"/>
              <a:sym typeface="Varela Round"/>
            </a:endParaRPr>
          </a:p>
        </p:txBody>
      </p:sp>
      <p:sp>
        <p:nvSpPr>
          <p:cNvPr id="13" name="TextBox 13"/>
          <p:cNvSpPr txBox="1"/>
          <p:nvPr/>
        </p:nvSpPr>
        <p:spPr>
          <a:xfrm>
            <a:off x="2009329" y="6826508"/>
            <a:ext cx="11361007" cy="1680396"/>
          </a:xfrm>
          <a:prstGeom prst="rect">
            <a:avLst/>
          </a:prstGeom>
        </p:spPr>
        <p:txBody>
          <a:bodyPr lIns="0" tIns="0" rIns="0" bIns="0" rtlCol="0" anchor="t">
            <a:spAutoFit/>
          </a:bodyPr>
          <a:lstStyle/>
          <a:p>
            <a:pPr algn="ctr">
              <a:lnSpc>
                <a:spcPts val="4480"/>
              </a:lnSpc>
            </a:pPr>
            <a:r>
              <a:rPr lang="en-US" sz="3200" dirty="0">
                <a:latin typeface="Arial" panose="020B0604020202020204" pitchFamily="34" charset="0"/>
                <a:ea typeface="Canva Sans"/>
                <a:cs typeface="Arial" panose="020B0604020202020204" pitchFamily="34" charset="0"/>
                <a:sym typeface="Canva Sans"/>
              </a:rPr>
              <a:t>This page focuses on the participation side — how many voters turned out, how many candidates each party won, and the diversity among winners based on gender and category.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9775731" y="2261115"/>
            <a:ext cx="7162918" cy="4009374"/>
          </a:xfrm>
          <a:custGeom>
            <a:avLst/>
            <a:gdLst/>
            <a:ahLst/>
            <a:cxnLst/>
            <a:rect l="l" t="t" r="r" b="b"/>
            <a:pathLst>
              <a:path w="7162918" h="4009374">
                <a:moveTo>
                  <a:pt x="0" y="0"/>
                </a:moveTo>
                <a:lnTo>
                  <a:pt x="7162918" y="0"/>
                </a:lnTo>
                <a:lnTo>
                  <a:pt x="7162918" y="4009374"/>
                </a:lnTo>
                <a:lnTo>
                  <a:pt x="0" y="4009374"/>
                </a:lnTo>
                <a:lnTo>
                  <a:pt x="0" y="0"/>
                </a:lnTo>
                <a:close/>
              </a:path>
            </a:pathLst>
          </a:custGeom>
          <a:blipFill>
            <a:blip r:embed="rId8"/>
            <a:stretch>
              <a:fillRect/>
            </a:stretch>
          </a:blipFill>
        </p:spPr>
      </p:sp>
      <p:sp>
        <p:nvSpPr>
          <p:cNvPr id="11" name="TextBox 11"/>
          <p:cNvSpPr txBox="1"/>
          <p:nvPr/>
        </p:nvSpPr>
        <p:spPr>
          <a:xfrm>
            <a:off x="4396815" y="605323"/>
            <a:ext cx="8960375" cy="577081"/>
          </a:xfrm>
          <a:prstGeom prst="rect">
            <a:avLst/>
          </a:prstGeom>
        </p:spPr>
        <p:txBody>
          <a:bodyPr lIns="0" tIns="0" rIns="0" bIns="0" rtlCol="0" anchor="t">
            <a:spAutoFit/>
          </a:bodyPr>
          <a:lstStyle/>
          <a:p>
            <a:pPr algn="ctr">
              <a:lnSpc>
                <a:spcPts val="4450"/>
              </a:lnSpc>
            </a:pPr>
            <a:r>
              <a:rPr lang="en-US" sz="5000" b="1" dirty="0">
                <a:solidFill>
                  <a:schemeClr val="accent3">
                    <a:lumMod val="50000"/>
                  </a:schemeClr>
                </a:solidFill>
                <a:latin typeface="Futura Bold"/>
                <a:ea typeface="Futura Bold"/>
                <a:cs typeface="Futura Bold"/>
                <a:sym typeface="Futura Bold"/>
              </a:rPr>
              <a:t>CANDIDATES DATA</a:t>
            </a:r>
          </a:p>
        </p:txBody>
      </p:sp>
      <p:sp>
        <p:nvSpPr>
          <p:cNvPr id="12" name="TextBox 12"/>
          <p:cNvSpPr txBox="1"/>
          <p:nvPr/>
        </p:nvSpPr>
        <p:spPr>
          <a:xfrm>
            <a:off x="2009329" y="2203965"/>
            <a:ext cx="6421041" cy="3988721"/>
          </a:xfrm>
          <a:prstGeom prst="rect">
            <a:avLst/>
          </a:prstGeom>
        </p:spPr>
        <p:txBody>
          <a:bodyPr lIns="0" tIns="0" rIns="0" bIns="0" rtlCol="0" anchor="t">
            <a:spAutoFit/>
          </a:bodyPr>
          <a:lstStyle/>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Shows average assets, criminal cases, and education level.</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Compares candidate profiles across major parties.</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Highlights trends in wealth and qualification.</a:t>
            </a:r>
          </a:p>
          <a:p>
            <a:pPr algn="l">
              <a:lnSpc>
                <a:spcPts val="4480"/>
              </a:lnSpc>
            </a:pPr>
            <a:endParaRPr lang="en-US" sz="3200">
              <a:latin typeface="Arial" panose="020B0604020202020204" pitchFamily="34" charset="0"/>
              <a:ea typeface="Varela Round"/>
              <a:cs typeface="Arial" panose="020B0604020202020204" pitchFamily="34" charset="0"/>
              <a:sym typeface="Varela Round"/>
            </a:endParaRPr>
          </a:p>
        </p:txBody>
      </p:sp>
      <p:sp>
        <p:nvSpPr>
          <p:cNvPr id="13" name="TextBox 13"/>
          <p:cNvSpPr txBox="1"/>
          <p:nvPr/>
        </p:nvSpPr>
        <p:spPr>
          <a:xfrm>
            <a:off x="2009329" y="6826508"/>
            <a:ext cx="11361007" cy="2257477"/>
          </a:xfrm>
          <a:prstGeom prst="rect">
            <a:avLst/>
          </a:prstGeom>
        </p:spPr>
        <p:txBody>
          <a:bodyPr lIns="0" tIns="0" rIns="0" bIns="0" rtlCol="0" anchor="t">
            <a:spAutoFit/>
          </a:bodyPr>
          <a:lstStyle/>
          <a:p>
            <a:pPr algn="ctr">
              <a:lnSpc>
                <a:spcPts val="4480"/>
              </a:lnSpc>
            </a:pPr>
            <a:r>
              <a:rPr lang="en-US" sz="3200">
                <a:latin typeface="Arial" panose="020B0604020202020204" pitchFamily="34" charset="0"/>
                <a:ea typeface="Canva Sans"/>
                <a:cs typeface="Arial" panose="020B0604020202020204" pitchFamily="34" charset="0"/>
                <a:sym typeface="Canva Sans"/>
              </a:rPr>
              <a:t>This dashboard gives us insight into the background of winning candidates — whether they’re wealthy, educated, or have criminal records — helping us understand the quality and profile of our representatives.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9411444" y="2261115"/>
            <a:ext cx="7210248" cy="4052543"/>
          </a:xfrm>
          <a:custGeom>
            <a:avLst/>
            <a:gdLst/>
            <a:ahLst/>
            <a:cxnLst/>
            <a:rect l="l" t="t" r="r" b="b"/>
            <a:pathLst>
              <a:path w="7210248" h="4052543">
                <a:moveTo>
                  <a:pt x="0" y="0"/>
                </a:moveTo>
                <a:lnTo>
                  <a:pt x="7210248" y="0"/>
                </a:lnTo>
                <a:lnTo>
                  <a:pt x="7210248" y="4052543"/>
                </a:lnTo>
                <a:lnTo>
                  <a:pt x="0" y="4052543"/>
                </a:lnTo>
                <a:lnTo>
                  <a:pt x="0" y="0"/>
                </a:lnTo>
                <a:close/>
              </a:path>
            </a:pathLst>
          </a:custGeom>
          <a:blipFill>
            <a:blip r:embed="rId8"/>
            <a:stretch>
              <a:fillRect/>
            </a:stretch>
          </a:blipFill>
        </p:spPr>
      </p:sp>
      <p:sp>
        <p:nvSpPr>
          <p:cNvPr id="11" name="TextBox 11"/>
          <p:cNvSpPr txBox="1"/>
          <p:nvPr/>
        </p:nvSpPr>
        <p:spPr>
          <a:xfrm>
            <a:off x="4396815" y="605323"/>
            <a:ext cx="8960375" cy="577081"/>
          </a:xfrm>
          <a:prstGeom prst="rect">
            <a:avLst/>
          </a:prstGeom>
        </p:spPr>
        <p:txBody>
          <a:bodyPr lIns="0" tIns="0" rIns="0" bIns="0" rtlCol="0" anchor="t">
            <a:spAutoFit/>
          </a:bodyPr>
          <a:lstStyle/>
          <a:p>
            <a:pPr algn="ctr">
              <a:lnSpc>
                <a:spcPts val="4450"/>
              </a:lnSpc>
            </a:pPr>
            <a:r>
              <a:rPr lang="en-US" sz="5000" b="1" dirty="0">
                <a:solidFill>
                  <a:schemeClr val="accent3">
                    <a:lumMod val="50000"/>
                  </a:schemeClr>
                </a:solidFill>
                <a:latin typeface="Futura Bold"/>
                <a:ea typeface="Futura Bold"/>
                <a:cs typeface="Futura Bold"/>
                <a:sym typeface="Futura Bold"/>
              </a:rPr>
              <a:t> RESULT COMPARISON</a:t>
            </a:r>
          </a:p>
        </p:txBody>
      </p:sp>
      <p:sp>
        <p:nvSpPr>
          <p:cNvPr id="12" name="TextBox 12"/>
          <p:cNvSpPr txBox="1"/>
          <p:nvPr/>
        </p:nvSpPr>
        <p:spPr>
          <a:xfrm>
            <a:off x="2009329" y="2203965"/>
            <a:ext cx="6421041" cy="4565802"/>
          </a:xfrm>
          <a:prstGeom prst="rect">
            <a:avLst/>
          </a:prstGeom>
        </p:spPr>
        <p:txBody>
          <a:bodyPr lIns="0" tIns="0" rIns="0" bIns="0" rtlCol="0" anchor="t">
            <a:spAutoFit/>
          </a:bodyPr>
          <a:lstStyle/>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Compares party performance across elections (2014–2024).</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Shows seat trends, vote share changes, and alliance gains/losses.</a:t>
            </a:r>
          </a:p>
          <a:p>
            <a:pPr marL="690881" lvl="1" indent="-345440" algn="l">
              <a:lnSpc>
                <a:spcPts val="4480"/>
              </a:lnSpc>
              <a:buFont typeface="Arial"/>
              <a:buChar char="•"/>
            </a:pPr>
            <a:r>
              <a:rPr lang="en-US" sz="3200">
                <a:latin typeface="Arial" panose="020B0604020202020204" pitchFamily="34" charset="0"/>
                <a:ea typeface="Varela Round"/>
                <a:cs typeface="Arial" panose="020B0604020202020204" pitchFamily="34" charset="0"/>
                <a:sym typeface="Varela Round"/>
              </a:rPr>
              <a:t>Highlights growth or decline of major parties over time.</a:t>
            </a:r>
          </a:p>
          <a:p>
            <a:pPr algn="l">
              <a:lnSpc>
                <a:spcPts val="4480"/>
              </a:lnSpc>
            </a:pPr>
            <a:endParaRPr lang="en-US" sz="3200">
              <a:latin typeface="Arial" panose="020B0604020202020204" pitchFamily="34" charset="0"/>
              <a:ea typeface="Varela Round"/>
              <a:cs typeface="Arial" panose="020B0604020202020204" pitchFamily="34" charset="0"/>
              <a:sym typeface="Varela Round"/>
            </a:endParaRPr>
          </a:p>
        </p:txBody>
      </p:sp>
      <p:sp>
        <p:nvSpPr>
          <p:cNvPr id="13" name="TextBox 13"/>
          <p:cNvSpPr txBox="1"/>
          <p:nvPr/>
        </p:nvSpPr>
        <p:spPr>
          <a:xfrm>
            <a:off x="2009329" y="6826508"/>
            <a:ext cx="11361007" cy="2257477"/>
          </a:xfrm>
          <a:prstGeom prst="rect">
            <a:avLst/>
          </a:prstGeom>
        </p:spPr>
        <p:txBody>
          <a:bodyPr lIns="0" tIns="0" rIns="0" bIns="0" rtlCol="0" anchor="t">
            <a:spAutoFit/>
          </a:bodyPr>
          <a:lstStyle/>
          <a:p>
            <a:pPr algn="ctr">
              <a:lnSpc>
                <a:spcPts val="4480"/>
              </a:lnSpc>
            </a:pPr>
            <a:r>
              <a:rPr lang="en-US" sz="3200" dirty="0">
                <a:latin typeface="Arial" panose="020B0604020202020204" pitchFamily="34" charset="0"/>
                <a:ea typeface="Canva Sans"/>
                <a:cs typeface="Arial" panose="020B0604020202020204" pitchFamily="34" charset="0"/>
                <a:sym typeface="Canva Sans"/>
              </a:rPr>
              <a:t>This dashboard compares how major political parties performed in previous elections versus 2024. It shows where parties have grown stronger or weaker, making trend analysis easy.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34</TotalTime>
  <Words>1010</Words>
  <Application>Microsoft Office PowerPoint</Application>
  <PresentationFormat>Custom</PresentationFormat>
  <Paragraphs>104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Arial</vt:lpstr>
      <vt:lpstr>Futura Bold</vt:lpstr>
      <vt:lpstr>Varela Round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project, “Election Result Visualization for Media,” focuses on presenting complex election data through interactive Power BI dashboards. It helps media professionals quickly analyze and compare election results, party performance, and trends across</dc:title>
  <cp:lastModifiedBy>Prashanta Upadhyay</cp:lastModifiedBy>
  <cp:revision>3</cp:revision>
  <dcterms:created xsi:type="dcterms:W3CDTF">2006-08-16T00:00:00Z</dcterms:created>
  <dcterms:modified xsi:type="dcterms:W3CDTF">2025-10-31T10:40:23Z</dcterms:modified>
  <dc:identifier>DAG3SX-lxJU</dc:identifier>
</cp:coreProperties>
</file>